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image" Target="../media/image-1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image" Target="../media/image-12-9.png"/><Relationship Id="rId10" Type="http://schemas.openxmlformats.org/officeDocument/2006/relationships/image" Target="../media/image-12-10.sv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sv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sv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sv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sv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sv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svg"/><Relationship Id="rId23" Type="http://schemas.openxmlformats.org/officeDocument/2006/relationships/image" Target="../media/image-12-23.png"/><Relationship Id="rId24" Type="http://schemas.openxmlformats.org/officeDocument/2006/relationships/image" Target="../media/image-12-24.svg"/><Relationship Id="rId25" Type="http://schemas.openxmlformats.org/officeDocument/2006/relationships/image" Target="../media/image-12-25.png"/><Relationship Id="rId26" Type="http://schemas.openxmlformats.org/officeDocument/2006/relationships/image" Target="../media/image-12-26.svg"/><Relationship Id="rId27" Type="http://schemas.openxmlformats.org/officeDocument/2006/relationships/image" Target="../media/image-12-27.png"/><Relationship Id="rId28" Type="http://schemas.openxmlformats.org/officeDocument/2006/relationships/image" Target="../media/image-12-28.svg"/><Relationship Id="rId29" Type="http://schemas.openxmlformats.org/officeDocument/2006/relationships/image" Target="../media/image-12-29.png"/><Relationship Id="rId30" Type="http://schemas.openxmlformats.org/officeDocument/2006/relationships/image" Target="../media/image-12-30.svg"/><Relationship Id="rId31" Type="http://schemas.openxmlformats.org/officeDocument/2006/relationships/image" Target="../media/image-12-31.png"/><Relationship Id="rId32" Type="http://schemas.openxmlformats.org/officeDocument/2006/relationships/image" Target="../media/image-12-32.png"/><Relationship Id="rId33" Type="http://schemas.openxmlformats.org/officeDocument/2006/relationships/image" Target="../media/image-12-33.sv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sv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sv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sv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png"/><Relationship Id="rId29" Type="http://schemas.openxmlformats.org/officeDocument/2006/relationships/image" Target="../media/image-14-29.png"/><Relationship Id="rId30" Type="http://schemas.openxmlformats.org/officeDocument/2006/relationships/image" Target="../media/image-14-30.png"/><Relationship Id="rId31" Type="http://schemas.openxmlformats.org/officeDocument/2006/relationships/image" Target="../media/image-14-31.png"/><Relationship Id="rId32" Type="http://schemas.openxmlformats.org/officeDocument/2006/relationships/image" Target="../media/image-14-32.png"/><Relationship Id="rId33" Type="http://schemas.openxmlformats.org/officeDocument/2006/relationships/image" Target="../media/image-14-33.png"/><Relationship Id="rId34" Type="http://schemas.openxmlformats.org/officeDocument/2006/relationships/image" Target="../media/image-14-34.png"/><Relationship Id="rId35" Type="http://schemas.openxmlformats.org/officeDocument/2006/relationships/image" Target="../media/image-14-35.png"/><Relationship Id="rId36" Type="http://schemas.openxmlformats.org/officeDocument/2006/relationships/image" Target="../media/image-14-36.svg"/><Relationship Id="rId37" Type="http://schemas.openxmlformats.org/officeDocument/2006/relationships/image" Target="../media/image-14-37.png"/><Relationship Id="rId38" Type="http://schemas.openxmlformats.org/officeDocument/2006/relationships/image" Target="../media/image-14-38.svg"/><Relationship Id="rId39" Type="http://schemas.openxmlformats.org/officeDocument/2006/relationships/slideLayout" Target="../slideLayouts/slideLayout1.xml"/><Relationship Id="rId40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svg"/><Relationship Id="rId17" Type="http://schemas.openxmlformats.org/officeDocument/2006/relationships/image" Target="../media/image-3-17.png"/><Relationship Id="rId18" Type="http://schemas.openxmlformats.org/officeDocument/2006/relationships/image" Target="../media/image-3-18.svg"/><Relationship Id="rId19" Type="http://schemas.openxmlformats.org/officeDocument/2006/relationships/image" Target="../media/image-3-19.png"/><Relationship Id="rId20" Type="http://schemas.openxmlformats.org/officeDocument/2006/relationships/image" Target="../media/image-3-20.svg"/><Relationship Id="rId21" Type="http://schemas.openxmlformats.org/officeDocument/2006/relationships/image" Target="../media/image-3-21.png"/><Relationship Id="rId22" Type="http://schemas.openxmlformats.org/officeDocument/2006/relationships/image" Target="../media/image-3-22.svg"/><Relationship Id="rId23" Type="http://schemas.openxmlformats.org/officeDocument/2006/relationships/image" Target="../media/image-3-23.png"/><Relationship Id="rId24" Type="http://schemas.openxmlformats.org/officeDocument/2006/relationships/image" Target="../media/image-3-24.sv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svg"/><Relationship Id="rId15" Type="http://schemas.openxmlformats.org/officeDocument/2006/relationships/image" Target="../media/image-4-15.png"/><Relationship Id="rId16" Type="http://schemas.openxmlformats.org/officeDocument/2006/relationships/image" Target="../media/image-4-16.svg"/><Relationship Id="rId17" Type="http://schemas.openxmlformats.org/officeDocument/2006/relationships/image" Target="../media/image-4-17.png"/><Relationship Id="rId18" Type="http://schemas.openxmlformats.org/officeDocument/2006/relationships/image" Target="../media/image-4-18.sv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sv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sv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sv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svg"/><Relationship Id="rId33" Type="http://schemas.openxmlformats.org/officeDocument/2006/relationships/image" Target="../media/image-4-33.png"/><Relationship Id="rId34" Type="http://schemas.openxmlformats.org/officeDocument/2006/relationships/image" Target="../media/image-4-34.png"/><Relationship Id="rId35" Type="http://schemas.openxmlformats.org/officeDocument/2006/relationships/image" Target="../media/image-4-35.svg"/><Relationship Id="rId36" Type="http://schemas.openxmlformats.org/officeDocument/2006/relationships/image" Target="../media/image-4-36.png"/><Relationship Id="rId37" Type="http://schemas.openxmlformats.org/officeDocument/2006/relationships/image" Target="../media/image-4-37.png"/><Relationship Id="rId38" Type="http://schemas.openxmlformats.org/officeDocument/2006/relationships/image" Target="../media/image-4-38.png"/><Relationship Id="rId39" Type="http://schemas.openxmlformats.org/officeDocument/2006/relationships/image" Target="../media/image-4-39.png"/><Relationship Id="rId40" Type="http://schemas.openxmlformats.org/officeDocument/2006/relationships/image" Target="../media/image-4-40.png"/><Relationship Id="rId41" Type="http://schemas.openxmlformats.org/officeDocument/2006/relationships/image" Target="../media/image-4-41.png"/><Relationship Id="rId42" Type="http://schemas.openxmlformats.org/officeDocument/2006/relationships/image" Target="../media/image-4-42.png"/><Relationship Id="rId43" Type="http://schemas.openxmlformats.org/officeDocument/2006/relationships/image" Target="../media/image-4-43.png"/><Relationship Id="rId44" Type="http://schemas.openxmlformats.org/officeDocument/2006/relationships/image" Target="../media/image-4-44.png"/><Relationship Id="rId45" Type="http://schemas.openxmlformats.org/officeDocument/2006/relationships/image" Target="../media/image-4-45.png"/><Relationship Id="rId46" Type="http://schemas.openxmlformats.org/officeDocument/2006/relationships/image" Target="../media/image-4-46.png"/><Relationship Id="rId47" Type="http://schemas.openxmlformats.org/officeDocument/2006/relationships/image" Target="../media/image-4-47.png"/><Relationship Id="rId48" Type="http://schemas.openxmlformats.org/officeDocument/2006/relationships/image" Target="../media/image-4-48.png"/><Relationship Id="rId49" Type="http://schemas.openxmlformats.org/officeDocument/2006/relationships/image" Target="../media/image-4-49.png"/><Relationship Id="rId50" Type="http://schemas.openxmlformats.org/officeDocument/2006/relationships/image" Target="../media/image-4-50.png"/><Relationship Id="rId51" Type="http://schemas.openxmlformats.org/officeDocument/2006/relationships/image" Target="../media/image-4-51.svg"/><Relationship Id="rId52" Type="http://schemas.openxmlformats.org/officeDocument/2006/relationships/image" Target="../media/image-4-52.png"/><Relationship Id="rId53" Type="http://schemas.openxmlformats.org/officeDocument/2006/relationships/image" Target="../media/image-4-53.svg"/><Relationship Id="rId54" Type="http://schemas.openxmlformats.org/officeDocument/2006/relationships/image" Target="../media/image-4-54.png"/><Relationship Id="rId55" Type="http://schemas.openxmlformats.org/officeDocument/2006/relationships/image" Target="../media/image-4-55.svg"/><Relationship Id="rId56" Type="http://schemas.openxmlformats.org/officeDocument/2006/relationships/image" Target="../media/image-4-56.png"/><Relationship Id="rId57" Type="http://schemas.openxmlformats.org/officeDocument/2006/relationships/image" Target="../media/image-4-57.svg"/><Relationship Id="rId58" Type="http://schemas.openxmlformats.org/officeDocument/2006/relationships/image" Target="../media/image-4-58.png"/><Relationship Id="rId59" Type="http://schemas.openxmlformats.org/officeDocument/2006/relationships/image" Target="../media/image-4-59.svg"/><Relationship Id="rId60" Type="http://schemas.openxmlformats.org/officeDocument/2006/relationships/image" Target="../media/image-4-60.png"/><Relationship Id="rId61" Type="http://schemas.openxmlformats.org/officeDocument/2006/relationships/image" Target="../media/image-4-61.svg"/><Relationship Id="rId62" Type="http://schemas.openxmlformats.org/officeDocument/2006/relationships/image" Target="../media/image-4-62.png"/><Relationship Id="rId63" Type="http://schemas.openxmlformats.org/officeDocument/2006/relationships/image" Target="../media/image-4-63.svg"/><Relationship Id="rId64" Type="http://schemas.openxmlformats.org/officeDocument/2006/relationships/image" Target="../media/image-4-64.png"/><Relationship Id="rId65" Type="http://schemas.openxmlformats.org/officeDocument/2006/relationships/image" Target="../media/image-4-65.svg"/><Relationship Id="rId66" Type="http://schemas.openxmlformats.org/officeDocument/2006/relationships/image" Target="../media/image-4-66.png"/><Relationship Id="rId67" Type="http://schemas.openxmlformats.org/officeDocument/2006/relationships/image" Target="../media/image-4-67.png"/><Relationship Id="rId68" Type="http://schemas.openxmlformats.org/officeDocument/2006/relationships/image" Target="../media/image-4-68.png"/><Relationship Id="rId69" Type="http://schemas.openxmlformats.org/officeDocument/2006/relationships/image" Target="../media/image-4-69.png"/><Relationship Id="rId70" Type="http://schemas.openxmlformats.org/officeDocument/2006/relationships/slideLayout" Target="../slideLayouts/slideLayout1.xml"/><Relationship Id="rId7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sv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sv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sv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svg"/><Relationship Id="rId31" Type="http://schemas.openxmlformats.org/officeDocument/2006/relationships/image" Target="../media/image-6-31.png"/><Relationship Id="rId32" Type="http://schemas.openxmlformats.org/officeDocument/2006/relationships/image" Target="../media/image-6-32.svg"/><Relationship Id="rId33" Type="http://schemas.openxmlformats.org/officeDocument/2006/relationships/image" Target="../media/image-6-33.png"/><Relationship Id="rId34" Type="http://schemas.openxmlformats.org/officeDocument/2006/relationships/image" Target="../media/image-6-34.svg"/><Relationship Id="rId35" Type="http://schemas.openxmlformats.org/officeDocument/2006/relationships/image" Target="../media/image-6-35.png"/><Relationship Id="rId36" Type="http://schemas.openxmlformats.org/officeDocument/2006/relationships/image" Target="../media/image-6-36.svg"/><Relationship Id="rId37" Type="http://schemas.openxmlformats.org/officeDocument/2006/relationships/image" Target="../media/image-6-37.png"/><Relationship Id="rId38" Type="http://schemas.openxmlformats.org/officeDocument/2006/relationships/image" Target="../media/image-6-38.png"/><Relationship Id="rId39" Type="http://schemas.openxmlformats.org/officeDocument/2006/relationships/image" Target="../media/image-6-39.svg"/><Relationship Id="rId40" Type="http://schemas.openxmlformats.org/officeDocument/2006/relationships/image" Target="../media/image-6-40.png"/><Relationship Id="rId41" Type="http://schemas.openxmlformats.org/officeDocument/2006/relationships/image" Target="../media/image-6-41.png"/><Relationship Id="rId42" Type="http://schemas.openxmlformats.org/officeDocument/2006/relationships/image" Target="../media/image-6-42.svg"/><Relationship Id="rId43" Type="http://schemas.openxmlformats.org/officeDocument/2006/relationships/image" Target="../media/image-6-43.png"/><Relationship Id="rId44" Type="http://schemas.openxmlformats.org/officeDocument/2006/relationships/image" Target="../media/image-6-44.png"/><Relationship Id="rId45" Type="http://schemas.openxmlformats.org/officeDocument/2006/relationships/image" Target="../media/image-6-45.svg"/><Relationship Id="rId46" Type="http://schemas.openxmlformats.org/officeDocument/2006/relationships/image" Target="../media/image-6-46.png"/><Relationship Id="rId47" Type="http://schemas.openxmlformats.org/officeDocument/2006/relationships/image" Target="../media/image-6-47.svg"/><Relationship Id="rId48" Type="http://schemas.openxmlformats.org/officeDocument/2006/relationships/image" Target="../media/image-6-48.png"/><Relationship Id="rId49" Type="http://schemas.openxmlformats.org/officeDocument/2006/relationships/image" Target="../media/image-6-49.svg"/><Relationship Id="rId50" Type="http://schemas.openxmlformats.org/officeDocument/2006/relationships/slideLayout" Target="../slideLayouts/slideLayout1.xml"/><Relationship Id="rId5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sv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sv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sv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sv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svg"/><Relationship Id="rId35" Type="http://schemas.openxmlformats.org/officeDocument/2006/relationships/image" Target="../media/image-7-35.png"/><Relationship Id="rId36" Type="http://schemas.openxmlformats.org/officeDocument/2006/relationships/image" Target="../media/image-7-36.svg"/><Relationship Id="rId37" Type="http://schemas.openxmlformats.org/officeDocument/2006/relationships/image" Target="../media/image-7-37.png"/><Relationship Id="rId38" Type="http://schemas.openxmlformats.org/officeDocument/2006/relationships/image" Target="../media/image-7-38.svg"/><Relationship Id="rId39" Type="http://schemas.openxmlformats.org/officeDocument/2006/relationships/image" Target="../media/image-7-39.png"/><Relationship Id="rId40" Type="http://schemas.openxmlformats.org/officeDocument/2006/relationships/image" Target="../media/image-7-40.svg"/><Relationship Id="rId41" Type="http://schemas.openxmlformats.org/officeDocument/2006/relationships/image" Target="../media/image-7-41.png"/><Relationship Id="rId42" Type="http://schemas.openxmlformats.org/officeDocument/2006/relationships/image" Target="../media/image-7-42.png"/><Relationship Id="rId43" Type="http://schemas.openxmlformats.org/officeDocument/2006/relationships/image" Target="../media/image-7-43.svg"/><Relationship Id="rId44" Type="http://schemas.openxmlformats.org/officeDocument/2006/relationships/image" Target="../media/image-7-44.png"/><Relationship Id="rId45" Type="http://schemas.openxmlformats.org/officeDocument/2006/relationships/image" Target="../media/image-7-45.png"/><Relationship Id="rId46" Type="http://schemas.openxmlformats.org/officeDocument/2006/relationships/image" Target="../media/image-7-46.svg"/><Relationship Id="rId47" Type="http://schemas.openxmlformats.org/officeDocument/2006/relationships/image" Target="../media/image-7-47.png"/><Relationship Id="rId48" Type="http://schemas.openxmlformats.org/officeDocument/2006/relationships/image" Target="../media/image-7-48.svg"/><Relationship Id="rId49" Type="http://schemas.openxmlformats.org/officeDocument/2006/relationships/image" Target="../media/image-7-49.png"/><Relationship Id="rId50" Type="http://schemas.openxmlformats.org/officeDocument/2006/relationships/image" Target="../media/image-7-50.svg"/><Relationship Id="rId51" Type="http://schemas.openxmlformats.org/officeDocument/2006/relationships/image" Target="../media/image-7-51.png"/><Relationship Id="rId52" Type="http://schemas.openxmlformats.org/officeDocument/2006/relationships/image" Target="../media/image-7-52.svg"/><Relationship Id="rId53" Type="http://schemas.openxmlformats.org/officeDocument/2006/relationships/image" Target="../media/image-7-53.png"/><Relationship Id="rId54" Type="http://schemas.openxmlformats.org/officeDocument/2006/relationships/image" Target="../media/image-7-54.png"/><Relationship Id="rId55" Type="http://schemas.openxmlformats.org/officeDocument/2006/relationships/image" Target="../media/image-7-55.png"/><Relationship Id="rId56" Type="http://schemas.openxmlformats.org/officeDocument/2006/relationships/image" Target="../media/image-7-56.png"/><Relationship Id="rId57" Type="http://schemas.openxmlformats.org/officeDocument/2006/relationships/image" Target="../media/image-7-57.svg"/><Relationship Id="rId58" Type="http://schemas.openxmlformats.org/officeDocument/2006/relationships/image" Target="../media/image-7-58.png"/><Relationship Id="rId59" Type="http://schemas.openxmlformats.org/officeDocument/2006/relationships/image" Target="../media/image-7-59.png"/><Relationship Id="rId60" Type="http://schemas.openxmlformats.org/officeDocument/2006/relationships/image" Target="../media/image-7-60.svg"/><Relationship Id="rId61" Type="http://schemas.openxmlformats.org/officeDocument/2006/relationships/image" Target="../media/image-7-61.png"/><Relationship Id="rId62" Type="http://schemas.openxmlformats.org/officeDocument/2006/relationships/image" Target="../media/image-7-62.png"/><Relationship Id="rId63" Type="http://schemas.openxmlformats.org/officeDocument/2006/relationships/image" Target="../media/image-7-63.svg"/><Relationship Id="rId64" Type="http://schemas.openxmlformats.org/officeDocument/2006/relationships/image" Target="../media/image-7-64.png"/><Relationship Id="rId65" Type="http://schemas.openxmlformats.org/officeDocument/2006/relationships/image" Target="../media/image-7-65.png"/><Relationship Id="rId66" Type="http://schemas.openxmlformats.org/officeDocument/2006/relationships/image" Target="../media/image-7-66.svg"/><Relationship Id="rId67" Type="http://schemas.openxmlformats.org/officeDocument/2006/relationships/image" Target="../media/image-7-67.png"/><Relationship Id="rId68" Type="http://schemas.openxmlformats.org/officeDocument/2006/relationships/image" Target="../media/image-7-68.png"/><Relationship Id="rId69" Type="http://schemas.openxmlformats.org/officeDocument/2006/relationships/image" Target="../media/image-7-69.svg"/><Relationship Id="rId70" Type="http://schemas.openxmlformats.org/officeDocument/2006/relationships/image" Target="../media/image-7-70.png"/><Relationship Id="rId71" Type="http://schemas.openxmlformats.org/officeDocument/2006/relationships/image" Target="../media/image-7-71.png"/><Relationship Id="rId72" Type="http://schemas.openxmlformats.org/officeDocument/2006/relationships/image" Target="../media/image-7-72.png"/><Relationship Id="rId73" Type="http://schemas.openxmlformats.org/officeDocument/2006/relationships/image" Target="../media/image-7-73.png"/><Relationship Id="rId74" Type="http://schemas.openxmlformats.org/officeDocument/2006/relationships/image" Target="../media/image-7-74.png"/><Relationship Id="rId75" Type="http://schemas.openxmlformats.org/officeDocument/2006/relationships/image" Target="../media/image-7-75.png"/><Relationship Id="rId76" Type="http://schemas.openxmlformats.org/officeDocument/2006/relationships/image" Target="../media/image-7-76.png"/><Relationship Id="rId77" Type="http://schemas.openxmlformats.org/officeDocument/2006/relationships/image" Target="../media/image-7-77.svg"/><Relationship Id="rId78" Type="http://schemas.openxmlformats.org/officeDocument/2006/relationships/image" Target="../media/image-7-78.png"/><Relationship Id="rId79" Type="http://schemas.openxmlformats.org/officeDocument/2006/relationships/image" Target="../media/image-7-79.svg"/><Relationship Id="rId80" Type="http://schemas.openxmlformats.org/officeDocument/2006/relationships/image" Target="../media/image-7-80.png"/><Relationship Id="rId81" Type="http://schemas.openxmlformats.org/officeDocument/2006/relationships/image" Target="../media/image-7-81.svg"/><Relationship Id="rId82" Type="http://schemas.openxmlformats.org/officeDocument/2006/relationships/image" Target="../media/image-7-82.png"/><Relationship Id="rId83" Type="http://schemas.openxmlformats.org/officeDocument/2006/relationships/image" Target="../media/image-7-83.svg"/><Relationship Id="rId84" Type="http://schemas.openxmlformats.org/officeDocument/2006/relationships/image" Target="../media/image-7-84.png"/><Relationship Id="rId85" Type="http://schemas.openxmlformats.org/officeDocument/2006/relationships/image" Target="../media/image-7-85.png"/><Relationship Id="rId86" Type="http://schemas.openxmlformats.org/officeDocument/2006/relationships/image" Target="../media/image-7-86.svg"/><Relationship Id="rId87" Type="http://schemas.openxmlformats.org/officeDocument/2006/relationships/slideLayout" Target="../slideLayouts/slideLayout1.xml"/><Relationship Id="rId8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sv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sv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sv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sv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svg"/><Relationship Id="rId27" Type="http://schemas.openxmlformats.org/officeDocument/2006/relationships/image" Target="../media/image-8-27.png"/><Relationship Id="rId28" Type="http://schemas.openxmlformats.org/officeDocument/2006/relationships/image" Target="../media/image-8-28.svg"/><Relationship Id="rId29" Type="http://schemas.openxmlformats.org/officeDocument/2006/relationships/image" Target="../media/image-8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image" Target="../media/image-9-13.png"/><Relationship Id="rId14" Type="http://schemas.openxmlformats.org/officeDocument/2006/relationships/image" Target="../media/image-9-14.svg"/><Relationship Id="rId15" Type="http://schemas.openxmlformats.org/officeDocument/2006/relationships/image" Target="../media/image-9-15.png"/><Relationship Id="rId16" Type="http://schemas.openxmlformats.org/officeDocument/2006/relationships/image" Target="../media/image-9-16.svg"/><Relationship Id="rId17" Type="http://schemas.openxmlformats.org/officeDocument/2006/relationships/image" Target="../media/image-9-17.png"/><Relationship Id="rId18" Type="http://schemas.openxmlformats.org/officeDocument/2006/relationships/image" Target="../media/image-9-18.svg"/><Relationship Id="rId19" Type="http://schemas.openxmlformats.org/officeDocument/2006/relationships/image" Target="../media/image-9-19.png"/><Relationship Id="rId20" Type="http://schemas.openxmlformats.org/officeDocument/2006/relationships/image" Target="../media/image-9-20.svg"/><Relationship Id="rId21" Type="http://schemas.openxmlformats.org/officeDocument/2006/relationships/image" Target="../media/image-9-21.png"/><Relationship Id="rId22" Type="http://schemas.openxmlformats.org/officeDocument/2006/relationships/image" Target="../media/image-9-22.svg"/><Relationship Id="rId23" Type="http://schemas.openxmlformats.org/officeDocument/2006/relationships/image" Target="../media/image-9-23.png"/><Relationship Id="rId24" Type="http://schemas.openxmlformats.org/officeDocument/2006/relationships/image" Target="../media/image-9-24.svg"/><Relationship Id="rId25" Type="http://schemas.openxmlformats.org/officeDocument/2006/relationships/image" Target="../media/image-9-25.png"/><Relationship Id="rId26" Type="http://schemas.openxmlformats.org/officeDocument/2006/relationships/image" Target="../media/image-9-26.svg"/><Relationship Id="rId27" Type="http://schemas.openxmlformats.org/officeDocument/2006/relationships/image" Target="../media/image-9-27.png"/><Relationship Id="rId28" Type="http://schemas.openxmlformats.org/officeDocument/2006/relationships/image" Target="../media/image-9-28.sv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40318" y="2540000"/>
            <a:ext cx="10199375" cy="60452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2540318" y="2125133"/>
            <a:ext cx="6164504" cy="33697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19600" dirty="0">
                <a:solidFill>
                  <a:srgbClr val="070707">
                    <a:alpha val="100000"/>
                  </a:srgbClr>
                </a:solidFill>
                <a:latin typeface="SF Pro Black" pitchFamily="34" charset="0"/>
                <a:ea typeface="SF Pro Black" pitchFamily="34" charset="-122"/>
                <a:cs typeface="SF Pro Black" pitchFamily="34" charset="-120"/>
              </a:rPr>
              <a:t>IIH</a:t>
            </a:r>
            <a:pPr algn="l" indent="0" marL="0">
              <a:lnSpc>
                <a:spcPts val="8000"/>
              </a:lnSpc>
              <a:buNone/>
            </a:pPr>
            <a:r>
              <a:rPr lang="en-US" sz="19600" dirty="0">
                <a:solidFill>
                  <a:srgbClr val="070707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®</a:t>
            </a:r>
            <a:endParaRPr lang="en-US" sz="19600" dirty="0"/>
          </a:p>
        </p:txBody>
      </p:sp>
      <p:sp>
        <p:nvSpPr>
          <p:cNvPr id="4" name="Text 2"/>
          <p:cNvSpPr/>
          <p:nvPr/>
        </p:nvSpPr>
        <p:spPr>
          <a:xfrm>
            <a:off x="2540318" y="5892800"/>
            <a:ext cx="10605826" cy="309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60"/>
              </a:lnSpc>
              <a:buNone/>
            </a:pPr>
            <a:r>
              <a:rPr lang="en-US" sz="9600" dirty="0">
                <a:solidFill>
                  <a:srgbClr val="070707">
                    <a:alpha val="100000"/>
                  </a:srgbClr>
                </a:solidFill>
                <a:latin typeface="SF Pro Bold" pitchFamily="34" charset="0"/>
                <a:ea typeface="SF Pro Bold" pitchFamily="34" charset="-122"/>
                <a:cs typeface="SF Pro Bold" pitchFamily="34" charset="-120"/>
              </a:rPr>
              <a:t>Matter 기반 </a:t>
            </a:r>
            <a:endParaRPr lang="en-US" sz="9600" dirty="0"/>
          </a:p>
          <a:p>
            <a:pPr algn="l" indent="0" marL="0">
              <a:lnSpc>
                <a:spcPts val="10560"/>
              </a:lnSpc>
              <a:buNone/>
            </a:pPr>
            <a:r>
              <a:rPr lang="en-US" sz="9600" dirty="0">
                <a:solidFill>
                  <a:srgbClr val="070707">
                    <a:alpha val="100000"/>
                  </a:srgbClr>
                </a:solidFill>
                <a:latin typeface="SF Pro Bold" pitchFamily="34" charset="0"/>
                <a:ea typeface="SF Pro Bold" pitchFamily="34" charset="-122"/>
                <a:cs typeface="SF Pro Bold" pitchFamily="34" charset="-120"/>
              </a:rPr>
              <a:t>IoT 스마트 홈 시스템</a:t>
            </a:r>
            <a:endParaRPr lang="en-US" sz="9600" dirty="0"/>
          </a:p>
        </p:txBody>
      </p:sp>
      <p:sp>
        <p:nvSpPr>
          <p:cNvPr id="5" name="Shape 3"/>
          <p:cNvSpPr/>
          <p:nvPr/>
        </p:nvSpPr>
        <p:spPr>
          <a:xfrm>
            <a:off x="2540318" y="11887200"/>
            <a:ext cx="6922365" cy="1016000"/>
          </a:xfrm>
          <a:prstGeom prst="roundRect">
            <a:avLst>
              <a:gd name="adj" fmla="val 64800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3149994" y="12141200"/>
            <a:ext cx="5838496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F0E10">
                    <a:alpha val="100000"/>
                  </a:srgbClr>
                </a:solidFill>
                <a:latin typeface="SF Pro Bold" pitchFamily="34" charset="0"/>
                <a:ea typeface="SF Pro Bold" pitchFamily="34" charset="-122"/>
                <a:cs typeface="SF Pro Bold" pitchFamily="34" charset="-120"/>
              </a:rPr>
              <a:t>ⓒ 2023 IIH. All rights reserved.</a:t>
            </a:r>
            <a:endParaRPr lang="en-US" sz="32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24387048" cy="1714500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21592699" y="1143000"/>
            <a:ext cx="1524191" cy="571500"/>
          </a:xfrm>
          <a:prstGeom prst="rect">
            <a:avLst/>
          </a:prstGeom>
          <a:noFill/>
          <a:ln/>
        </p:spPr>
      </p:sp>
      <p:pic>
        <p:nvPicPr>
          <p:cNvPr id="9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675891" y="1140968"/>
            <a:ext cx="422709" cy="421843"/>
          </a:xfrm>
          <a:prstGeom prst="rect">
            <a:avLst/>
          </a:prstGeom>
        </p:spPr>
      </p:pic>
      <p:pic>
        <p:nvPicPr>
          <p:cNvPr id="10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92699" y="1143000"/>
            <a:ext cx="1035179" cy="571500"/>
          </a:xfrm>
          <a:prstGeom prst="rect">
            <a:avLst/>
          </a:prstGeom>
        </p:spPr>
      </p:pic>
      <p:pic>
        <p:nvPicPr>
          <p:cNvPr id="11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086" y="5562600"/>
            <a:ext cx="14898962" cy="815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3990" y="5143500"/>
            <a:ext cx="22964470" cy="78232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723990" y="5143500"/>
            <a:ext cx="7146760" cy="782320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723990" y="5143500"/>
            <a:ext cx="7146760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55844" y="5482167"/>
            <a:ext cx="4458257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Matter IoT 파트너 계약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1232054" y="6218767"/>
            <a:ext cx="623224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스마트 플러그 제품 개발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32054" y="6701367"/>
            <a:ext cx="6232246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Matter 및 MFi, KC 인증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23990" y="7865533"/>
            <a:ext cx="7146760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55844" y="8204200"/>
            <a:ext cx="1422578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와디즈</a:t>
            </a:r>
            <a:endParaRPr lang="en-US" sz="3600" dirty="0"/>
          </a:p>
        </p:txBody>
      </p:sp>
      <p:sp>
        <p:nvSpPr>
          <p:cNvPr id="10" name="Shape 8"/>
          <p:cNvSpPr/>
          <p:nvPr/>
        </p:nvSpPr>
        <p:spPr>
          <a:xfrm>
            <a:off x="1232054" y="8940800"/>
            <a:ext cx="5499787" cy="965200"/>
          </a:xfrm>
          <a:prstGeom prst="rect">
            <a:avLst/>
          </a:prstGeom>
          <a:noFill/>
          <a:ln/>
        </p:spPr>
      </p:sp>
      <p:sp>
        <p:nvSpPr>
          <p:cNvPr id="11" name="Text 9"/>
          <p:cNvSpPr/>
          <p:nvPr/>
        </p:nvSpPr>
        <p:spPr>
          <a:xfrm>
            <a:off x="1181248" y="8940800"/>
            <a:ext cx="4763095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와디즈를 통한 스마트 플러그 론칭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181248" y="9423400"/>
            <a:ext cx="56014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스마트 플러그 5000대 출하 (19,900 원)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723990" y="10587567"/>
            <a:ext cx="7146760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55844" y="10926234"/>
            <a:ext cx="1003425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광고</a:t>
            </a:r>
            <a:endParaRPr lang="en-US" sz="3600" dirty="0"/>
          </a:p>
        </p:txBody>
      </p:sp>
      <p:sp>
        <p:nvSpPr>
          <p:cNvPr id="15" name="Text 13"/>
          <p:cNvSpPr/>
          <p:nvPr/>
        </p:nvSpPr>
        <p:spPr>
          <a:xfrm>
            <a:off x="1232054" y="11662834"/>
            <a:ext cx="6232246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펀딩 이후 네이버 스마트 스토어 및 iihly.com에서 판매, Instagram, Naver 광고 활용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8632837" y="5143500"/>
            <a:ext cx="7146759" cy="7823200"/>
          </a:xfrm>
          <a:prstGeom prst="rect">
            <a:avLst/>
          </a:prstGeom>
          <a:noFill/>
          <a:ln/>
        </p:spPr>
      </p:sp>
      <p:sp>
        <p:nvSpPr>
          <p:cNvPr id="17" name="Shape 15"/>
          <p:cNvSpPr/>
          <p:nvPr/>
        </p:nvSpPr>
        <p:spPr>
          <a:xfrm>
            <a:off x="8632837" y="5143500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064691" y="5482167"/>
            <a:ext cx="2768946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제품군 다양화</a:t>
            </a:r>
            <a:endParaRPr lang="en-US" sz="3600" dirty="0"/>
          </a:p>
        </p:txBody>
      </p:sp>
      <p:sp>
        <p:nvSpPr>
          <p:cNvPr id="19" name="Text 17"/>
          <p:cNvSpPr/>
          <p:nvPr/>
        </p:nvSpPr>
        <p:spPr>
          <a:xfrm>
            <a:off x="9140901" y="6218767"/>
            <a:ext cx="623224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스마트 콘센트, 스위치, 조명 등 기본 IoT 제품군 론칭을 통한 매출 확대. (국내 생산 고려).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8632837" y="7865533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064691" y="8204200"/>
            <a:ext cx="3708864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비즈니스 상품 개발</a:t>
            </a:r>
            <a:endParaRPr lang="en-US" sz="3600" dirty="0"/>
          </a:p>
        </p:txBody>
      </p:sp>
      <p:sp>
        <p:nvSpPr>
          <p:cNvPr id="22" name="Shape 20"/>
          <p:cNvSpPr/>
          <p:nvPr/>
        </p:nvSpPr>
        <p:spPr>
          <a:xfrm>
            <a:off x="9140901" y="8940800"/>
            <a:ext cx="6130632" cy="965200"/>
          </a:xfrm>
          <a:prstGeom prst="rect">
            <a:avLst/>
          </a:prstGeom>
          <a:noFill/>
          <a:ln/>
        </p:spPr>
      </p:sp>
      <p:sp>
        <p:nvSpPr>
          <p:cNvPr id="23" name="Text 21"/>
          <p:cNvSpPr/>
          <p:nvPr/>
        </p:nvSpPr>
        <p:spPr>
          <a:xfrm>
            <a:off x="9140901" y="8940800"/>
            <a:ext cx="623224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비즈니스 공간에 맞는 통합 IoT 솔루션을 제공 하여 매출 확대 (SaaS 계기판)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8632837" y="10587567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9064691" y="10926234"/>
            <a:ext cx="3353219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CSA 정회원 가입</a:t>
            </a:r>
            <a:endParaRPr lang="en-US" sz="3600" dirty="0"/>
          </a:p>
        </p:txBody>
      </p:sp>
      <p:sp>
        <p:nvSpPr>
          <p:cNvPr id="26" name="Text 24"/>
          <p:cNvSpPr/>
          <p:nvPr/>
        </p:nvSpPr>
        <p:spPr>
          <a:xfrm>
            <a:off x="9140901" y="11662834"/>
            <a:ext cx="623224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타 회사의 Matter 인증 대행 및 집적 생산을 위한 준비</a:t>
            </a:r>
            <a:endParaRPr lang="en-US" sz="2400" dirty="0"/>
          </a:p>
        </p:txBody>
      </p:sp>
      <p:sp>
        <p:nvSpPr>
          <p:cNvPr id="27" name="Shape 25"/>
          <p:cNvSpPr/>
          <p:nvPr/>
        </p:nvSpPr>
        <p:spPr>
          <a:xfrm>
            <a:off x="16541709" y="5143500"/>
            <a:ext cx="7146759" cy="7823200"/>
          </a:xfrm>
          <a:prstGeom prst="rect">
            <a:avLst/>
          </a:prstGeom>
          <a:noFill/>
          <a:ln/>
        </p:spPr>
      </p:sp>
      <p:sp>
        <p:nvSpPr>
          <p:cNvPr id="28" name="Shape 26"/>
          <p:cNvSpPr/>
          <p:nvPr/>
        </p:nvSpPr>
        <p:spPr>
          <a:xfrm>
            <a:off x="16541709" y="5143500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6973563" y="5482167"/>
            <a:ext cx="1079635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R&amp;D</a:t>
            </a:r>
            <a:endParaRPr lang="en-US" sz="3600" dirty="0"/>
          </a:p>
        </p:txBody>
      </p:sp>
      <p:sp>
        <p:nvSpPr>
          <p:cNvPr id="30" name="Text 28"/>
          <p:cNvSpPr/>
          <p:nvPr/>
        </p:nvSpPr>
        <p:spPr>
          <a:xfrm>
            <a:off x="17049773" y="6218767"/>
            <a:ext cx="623224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보안 및 설계 분야의 지속적인 R&amp;D로 품질 및 디자인 관리</a:t>
            </a:r>
            <a:endParaRPr lang="en-US" sz="2400" dirty="0"/>
          </a:p>
        </p:txBody>
      </p:sp>
      <p:sp>
        <p:nvSpPr>
          <p:cNvPr id="31" name="Shape 29"/>
          <p:cNvSpPr/>
          <p:nvPr/>
        </p:nvSpPr>
        <p:spPr>
          <a:xfrm>
            <a:off x="16541709" y="7865533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6973563" y="7962900"/>
            <a:ext cx="5067933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새로운 비즈니스 모델 발굴</a:t>
            </a:r>
            <a:endParaRPr lang="en-US" sz="3600" dirty="0"/>
          </a:p>
        </p:txBody>
      </p:sp>
      <p:sp>
        <p:nvSpPr>
          <p:cNvPr id="33" name="Shape 31"/>
          <p:cNvSpPr/>
          <p:nvPr/>
        </p:nvSpPr>
        <p:spPr>
          <a:xfrm>
            <a:off x="17049773" y="8699500"/>
            <a:ext cx="6130632" cy="1447800"/>
          </a:xfrm>
          <a:prstGeom prst="rect">
            <a:avLst/>
          </a:prstGeom>
          <a:noFill/>
          <a:ln/>
        </p:spPr>
      </p:sp>
      <p:sp>
        <p:nvSpPr>
          <p:cNvPr id="34" name="Text 32"/>
          <p:cNvSpPr/>
          <p:nvPr/>
        </p:nvSpPr>
        <p:spPr>
          <a:xfrm>
            <a:off x="17049773" y="8699500"/>
            <a:ext cx="6232245" cy="154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홈 피니싱 및 인테리어 시 IoT 시스템 제공 등 새로운 비즈니스 모델을 발굴하여 매출 확대 계획</a:t>
            </a:r>
            <a:endParaRPr lang="en-US" sz="2400" dirty="0"/>
          </a:p>
        </p:txBody>
      </p:sp>
      <p:sp>
        <p:nvSpPr>
          <p:cNvPr id="35" name="Shape 33"/>
          <p:cNvSpPr/>
          <p:nvPr/>
        </p:nvSpPr>
        <p:spPr>
          <a:xfrm>
            <a:off x="16541709" y="10587567"/>
            <a:ext cx="7146759" cy="2379133"/>
          </a:xfrm>
          <a:prstGeom prst="roundRect">
            <a:avLst>
              <a:gd name="adj" fmla="val 12683"/>
            </a:avLst>
          </a:prstGeom>
          <a:noFill/>
          <a:ln w="25400">
            <a:solidFill>
              <a:srgbClr val="262626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16973563" y="11167534"/>
            <a:ext cx="2349794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판매처 확대</a:t>
            </a:r>
            <a:endParaRPr lang="en-US" sz="3600" dirty="0"/>
          </a:p>
        </p:txBody>
      </p:sp>
      <p:sp>
        <p:nvSpPr>
          <p:cNvPr id="37" name="Text 35"/>
          <p:cNvSpPr/>
          <p:nvPr/>
        </p:nvSpPr>
        <p:spPr>
          <a:xfrm>
            <a:off x="17049773" y="11904134"/>
            <a:ext cx="6232245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Amazon, 애플 스토어 등 판매처 확장</a:t>
            </a:r>
            <a:endParaRPr lang="en-US" sz="2400" dirty="0"/>
          </a:p>
        </p:txBody>
      </p:sp>
      <p:sp>
        <p:nvSpPr>
          <p:cNvPr id="38" name="Shape 36"/>
          <p:cNvSpPr/>
          <p:nvPr/>
        </p:nvSpPr>
        <p:spPr>
          <a:xfrm>
            <a:off x="762095" y="762000"/>
            <a:ext cx="22926365" cy="2324100"/>
          </a:xfrm>
          <a:prstGeom prst="roundRect">
            <a:avLst>
              <a:gd name="adj" fmla="val 12984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9" name="Text 37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- 4 사업화 계획</a:t>
            </a:r>
            <a:endParaRPr lang="en-US" sz="2600" dirty="0"/>
          </a:p>
        </p:txBody>
      </p:sp>
      <p:sp>
        <p:nvSpPr>
          <p:cNvPr id="40" name="Text 38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국내 최초의 Matter IoT 기기 공급업체</a:t>
            </a:r>
            <a:endParaRPr lang="en-US" sz="5600" dirty="0"/>
          </a:p>
        </p:txBody>
      </p:sp>
      <p:pic>
        <p:nvPicPr>
          <p:cNvPr id="41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2095" y="3517900"/>
            <a:ext cx="22926365" cy="1143000"/>
          </a:xfrm>
          <a:prstGeom prst="rect">
            <a:avLst/>
          </a:prstGeom>
        </p:spPr>
      </p:pic>
      <p:sp>
        <p:nvSpPr>
          <p:cNvPr id="42" name="Text 39"/>
          <p:cNvSpPr/>
          <p:nvPr/>
        </p:nvSpPr>
        <p:spPr>
          <a:xfrm>
            <a:off x="1803625" y="3822700"/>
            <a:ext cx="1346368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STEP 1</a:t>
            </a:r>
            <a:endParaRPr lang="en-US" sz="3000" dirty="0"/>
          </a:p>
        </p:txBody>
      </p:sp>
      <p:sp>
        <p:nvSpPr>
          <p:cNvPr id="43" name="Text 40"/>
          <p:cNvSpPr/>
          <p:nvPr/>
        </p:nvSpPr>
        <p:spPr>
          <a:xfrm>
            <a:off x="3213502" y="3822700"/>
            <a:ext cx="3696162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소비자층 확보 및 마케팅</a:t>
            </a:r>
            <a:endParaRPr lang="en-US" sz="3000" dirty="0"/>
          </a:p>
        </p:txBody>
      </p:sp>
      <p:sp>
        <p:nvSpPr>
          <p:cNvPr id="44" name="Text 41"/>
          <p:cNvSpPr/>
          <p:nvPr/>
        </p:nvSpPr>
        <p:spPr>
          <a:xfrm>
            <a:off x="11507638" y="3822700"/>
            <a:ext cx="3035679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제품 및 사업 다각화</a:t>
            </a:r>
            <a:endParaRPr lang="en-US" sz="3000" dirty="0"/>
          </a:p>
        </p:txBody>
      </p:sp>
      <p:sp>
        <p:nvSpPr>
          <p:cNvPr id="45" name="Text 42"/>
          <p:cNvSpPr/>
          <p:nvPr/>
        </p:nvSpPr>
        <p:spPr>
          <a:xfrm>
            <a:off x="10046956" y="3822700"/>
            <a:ext cx="1397175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STEP 2</a:t>
            </a:r>
            <a:endParaRPr lang="en-US" sz="3000" dirty="0"/>
          </a:p>
        </p:txBody>
      </p:sp>
      <p:sp>
        <p:nvSpPr>
          <p:cNvPr id="46" name="Text 43"/>
          <p:cNvSpPr/>
          <p:nvPr/>
        </p:nvSpPr>
        <p:spPr>
          <a:xfrm>
            <a:off x="20182823" y="3822700"/>
            <a:ext cx="1536892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해외 진출</a:t>
            </a:r>
            <a:endParaRPr lang="en-US" sz="3000" dirty="0"/>
          </a:p>
        </p:txBody>
      </p:sp>
      <p:sp>
        <p:nvSpPr>
          <p:cNvPr id="47" name="Text 44"/>
          <p:cNvSpPr/>
          <p:nvPr/>
        </p:nvSpPr>
        <p:spPr>
          <a:xfrm>
            <a:off x="18645930" y="3822700"/>
            <a:ext cx="1409876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STEP 3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172546" y="2489200"/>
            <a:ext cx="1930641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제조 회사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508063" y="3873500"/>
            <a:ext cx="6896962" cy="4457700"/>
          </a:xfrm>
          <a:prstGeom prst="roundRect">
            <a:avLst>
              <a:gd name="adj" fmla="val 6769"/>
            </a:avLst>
          </a:prstGeom>
          <a:noFill/>
          <a:ln w="25400">
            <a:solidFill>
              <a:srgbClr val="5E5CE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781648" y="4356100"/>
            <a:ext cx="2349794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일반 소비자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1088103" y="5257800"/>
            <a:ext cx="5736884" cy="272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15~50 IoT 사용자</a:t>
            </a:r>
            <a:endParaRPr lang="en-US" sz="3200" dirty="0"/>
          </a:p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아이폰을 사용하면서 편리한 IoT 기기를 경험하고 싶은 일반인</a:t>
            </a:r>
            <a:endParaRPr lang="en-US" sz="3200" dirty="0"/>
          </a:p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IoT 홈 자동화를 원하는 일반인</a:t>
            </a:r>
            <a:endParaRPr lang="en-US" sz="3200" dirty="0"/>
          </a:p>
        </p:txBody>
      </p:sp>
      <p:sp>
        <p:nvSpPr>
          <p:cNvPr id="6" name="Shape 4"/>
          <p:cNvSpPr/>
          <p:nvPr/>
        </p:nvSpPr>
        <p:spPr>
          <a:xfrm>
            <a:off x="8459257" y="7810500"/>
            <a:ext cx="6896962" cy="3949700"/>
          </a:xfrm>
          <a:prstGeom prst="roundRect">
            <a:avLst>
              <a:gd name="adj" fmla="val 7640"/>
            </a:avLst>
          </a:prstGeom>
          <a:noFill/>
          <a:ln w="25400">
            <a:solidFill>
              <a:srgbClr val="007A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523265" y="8362950"/>
            <a:ext cx="2768946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비즈니스 고객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9039296" y="9264650"/>
            <a:ext cx="5736884" cy="2078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Building, Farm, Factory, Office 등 공간에 맞는 Matter 솔루션 제공 후 수익 창출</a:t>
            </a:r>
            <a:endParaRPr lang="en-US" sz="3200" dirty="0"/>
          </a:p>
        </p:txBody>
      </p:sp>
      <p:sp>
        <p:nvSpPr>
          <p:cNvPr id="9" name="Shape 7"/>
          <p:cNvSpPr/>
          <p:nvPr/>
        </p:nvSpPr>
        <p:spPr>
          <a:xfrm>
            <a:off x="16600975" y="3873500"/>
            <a:ext cx="6896962" cy="4724400"/>
          </a:xfrm>
          <a:prstGeom prst="roundRect">
            <a:avLst>
              <a:gd name="adj" fmla="val 6387"/>
            </a:avLst>
          </a:prstGeom>
          <a:noFill/>
          <a:ln w="25400">
            <a:solidFill>
              <a:srgbClr val="32ADE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902888" y="4489450"/>
            <a:ext cx="4293137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Matter 적용 희망 기업</a:t>
            </a:r>
            <a:endParaRPr lang="en-US" sz="3600" dirty="0"/>
          </a:p>
        </p:txBody>
      </p:sp>
      <p:sp>
        <p:nvSpPr>
          <p:cNvPr id="11" name="Text 9"/>
          <p:cNvSpPr/>
          <p:nvPr/>
        </p:nvSpPr>
        <p:spPr>
          <a:xfrm>
            <a:off x="17181014" y="5391150"/>
            <a:ext cx="5736884" cy="272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Matter가 적용된 MCU 보드 판매 로 Matter 적용 활성화</a:t>
            </a:r>
            <a:endParaRPr lang="en-US" sz="3200" dirty="0"/>
          </a:p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제품 개발, 디바이스 소싱 및 솔루션 구축 서비스로 수익 창출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1549594" y="1955800"/>
            <a:ext cx="4801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초기에는 낮은 가격으로 시장 점유율 확보, 브랜딩</a:t>
            </a:r>
            <a:endParaRPr lang="en-US" sz="3600" dirty="0"/>
          </a:p>
        </p:txBody>
      </p:sp>
      <p:sp>
        <p:nvSpPr>
          <p:cNvPr id="13" name="Shape 11"/>
          <p:cNvSpPr/>
          <p:nvPr/>
        </p:nvSpPr>
        <p:spPr>
          <a:xfrm>
            <a:off x="10351794" y="3873500"/>
            <a:ext cx="3861283" cy="1447800"/>
          </a:xfrm>
          <a:prstGeom prst="rect">
            <a:avLst/>
          </a:prstGeom>
          <a:noFill/>
          <a:ln/>
        </p:spPr>
      </p:sp>
      <p:pic>
        <p:nvPicPr>
          <p:cNvPr id="14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095880" y="3868351"/>
            <a:ext cx="1070862" cy="1068670"/>
          </a:xfrm>
          <a:prstGeom prst="rect">
            <a:avLst/>
          </a:prstGeom>
        </p:spPr>
      </p:pic>
      <p:pic>
        <p:nvPicPr>
          <p:cNvPr id="15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1794" y="3873500"/>
            <a:ext cx="2622454" cy="1447800"/>
          </a:xfrm>
          <a:prstGeom prst="rect">
            <a:avLst/>
          </a:prstGeom>
        </p:spPr>
      </p:pic>
      <p:pic>
        <p:nvPicPr>
          <p:cNvPr id="16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314" y="4102100"/>
            <a:ext cx="996668" cy="996544"/>
          </a:xfrm>
          <a:prstGeom prst="rect">
            <a:avLst/>
          </a:prstGeom>
        </p:spPr>
      </p:pic>
      <p:pic>
        <p:nvPicPr>
          <p:cNvPr id="17" name="Image 3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1353" y="6238891"/>
            <a:ext cx="996668" cy="996544"/>
          </a:xfrm>
          <a:prstGeom prst="rect">
            <a:avLst/>
          </a:prstGeom>
        </p:spPr>
      </p:pic>
      <p:pic>
        <p:nvPicPr>
          <p:cNvPr id="18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4791" y="6332316"/>
            <a:ext cx="809793" cy="809692"/>
          </a:xfrm>
          <a:prstGeom prst="rect">
            <a:avLst/>
          </a:prstGeom>
        </p:spPr>
      </p:pic>
      <p:pic>
        <p:nvPicPr>
          <p:cNvPr id="19" name="Image 5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8962" y="4127500"/>
            <a:ext cx="996668" cy="9965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95962" y="5956300"/>
            <a:ext cx="16588273" cy="25402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956300"/>
            <a:ext cx="3048381" cy="25400"/>
          </a:xfrm>
          <a:prstGeom prst="rect">
            <a:avLst/>
          </a:prstGeom>
        </p:spPr>
      </p:pic>
      <p:pic>
        <p:nvPicPr>
          <p:cNvPr id="4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84235" y="5956300"/>
            <a:ext cx="4902813" cy="254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318" y="4783667"/>
            <a:ext cx="1164312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2023</a:t>
            </a:r>
            <a:endParaRPr lang="en-US" sz="3200" dirty="0"/>
          </a:p>
        </p:txBody>
      </p:sp>
      <p:sp>
        <p:nvSpPr>
          <p:cNvPr id="6" name="Shape 1"/>
          <p:cNvSpPr/>
          <p:nvPr/>
        </p:nvSpPr>
        <p:spPr>
          <a:xfrm>
            <a:off x="2540318" y="5613400"/>
            <a:ext cx="2324391" cy="711200"/>
          </a:xfrm>
          <a:prstGeom prst="roundRect">
            <a:avLst>
              <a:gd name="adj" fmla="val 78429"/>
            </a:avLst>
          </a:prstGeom>
          <a:solidFill>
            <a:srgbClr val="C2C2C2">
              <a:alpha val="10000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2794349" y="5647267"/>
            <a:ext cx="1951811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F0E10">
                    <a:alpha val="100000"/>
                  </a:srgbClr>
                </a:solidFill>
                <a:latin typeface="Clash Display Semibold" pitchFamily="34" charset="0"/>
                <a:ea typeface="Clash Display Semibold" pitchFamily="34" charset="-122"/>
                <a:cs typeface="Clash Display Semibold" pitchFamily="34" charset="-120"/>
              </a:rPr>
              <a:t>Pre Seed</a:t>
            </a:r>
            <a:endParaRPr lang="en-US" sz="3200" dirty="0"/>
          </a:p>
        </p:txBody>
      </p:sp>
      <p:sp>
        <p:nvSpPr>
          <p:cNvPr id="8" name="Shape 3"/>
          <p:cNvSpPr/>
          <p:nvPr/>
        </p:nvSpPr>
        <p:spPr>
          <a:xfrm>
            <a:off x="9107038" y="5613400"/>
            <a:ext cx="2197375" cy="711200"/>
          </a:xfrm>
          <a:prstGeom prst="roundRect">
            <a:avLst>
              <a:gd name="adj" fmla="val 78429"/>
            </a:avLst>
          </a:prstGeom>
          <a:solidFill>
            <a:srgbClr val="C2C2C2">
              <a:alpha val="100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361070" y="5647267"/>
            <a:ext cx="1824795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F0E10">
                    <a:alpha val="100000"/>
                  </a:srgbClr>
                </a:solidFill>
                <a:latin typeface="Clash Display Semibold" pitchFamily="34" charset="0"/>
                <a:ea typeface="Clash Display Semibold" pitchFamily="34" charset="-122"/>
                <a:cs typeface="Clash Display Semibold" pitchFamily="34" charset="-120"/>
              </a:rPr>
              <a:t>Serise A</a:t>
            </a:r>
            <a:endParaRPr lang="en-US" sz="3200" dirty="0"/>
          </a:p>
        </p:txBody>
      </p:sp>
      <p:sp>
        <p:nvSpPr>
          <p:cNvPr id="10" name="Shape 5"/>
          <p:cNvSpPr/>
          <p:nvPr/>
        </p:nvSpPr>
        <p:spPr>
          <a:xfrm>
            <a:off x="15686461" y="5613400"/>
            <a:ext cx="2146568" cy="711200"/>
          </a:xfrm>
          <a:prstGeom prst="roundRect">
            <a:avLst>
              <a:gd name="adj" fmla="val 78429"/>
            </a:avLst>
          </a:prstGeom>
          <a:solidFill>
            <a:srgbClr val="C2C2C2">
              <a:alpha val="10000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15940492" y="5647267"/>
            <a:ext cx="1773988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F0E10">
                    <a:alpha val="100000"/>
                  </a:srgbClr>
                </a:solidFill>
                <a:latin typeface="Clash Display Semibold" pitchFamily="34" charset="0"/>
                <a:ea typeface="Clash Display Semibold" pitchFamily="34" charset="-122"/>
                <a:cs typeface="Clash Display Semibold" pitchFamily="34" charset="-120"/>
              </a:rPr>
              <a:t>Serise B</a:t>
            </a:r>
            <a:endParaRPr lang="en-US" sz="3200" dirty="0"/>
          </a:p>
        </p:txBody>
      </p:sp>
      <p:sp>
        <p:nvSpPr>
          <p:cNvPr id="12" name="Text 7"/>
          <p:cNvSpPr/>
          <p:nvPr/>
        </p:nvSpPr>
        <p:spPr>
          <a:xfrm rot="0">
            <a:off x="15682591" y="4779698"/>
            <a:ext cx="1164312" cy="643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2025</a:t>
            </a:r>
            <a:endParaRPr lang="en-US" sz="3200" dirty="0"/>
          </a:p>
        </p:txBody>
      </p:sp>
      <p:sp>
        <p:nvSpPr>
          <p:cNvPr id="13" name="Shape 8"/>
          <p:cNvSpPr/>
          <p:nvPr/>
        </p:nvSpPr>
        <p:spPr>
          <a:xfrm>
            <a:off x="5817327" y="6756400"/>
            <a:ext cx="2883260" cy="4445000"/>
          </a:xfrm>
          <a:prstGeom prst="roundRect">
            <a:avLst>
              <a:gd name="adj" fmla="val 3489"/>
            </a:avLst>
          </a:prstGeom>
          <a:noFill/>
          <a:ln/>
        </p:spPr>
      </p:sp>
      <p:sp>
        <p:nvSpPr>
          <p:cNvPr id="14" name="Text 9"/>
          <p:cNvSpPr/>
          <p:nvPr/>
        </p:nvSpPr>
        <p:spPr>
          <a:xfrm>
            <a:off x="5817327" y="6756400"/>
            <a:ext cx="2629229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Instagram, Naver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마케팅 비용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4000만 원</a:t>
            </a:r>
            <a:endParaRPr lang="en-US" sz="2400" dirty="0"/>
          </a:p>
        </p:txBody>
      </p:sp>
      <p:pic>
        <p:nvPicPr>
          <p:cNvPr id="15" name="Image 3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7327" y="8140700"/>
            <a:ext cx="2883260" cy="254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17327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초기 운영비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5000만 원</a:t>
            </a:r>
            <a:endParaRPr lang="en-US" sz="2400" dirty="0"/>
          </a:p>
        </p:txBody>
      </p:sp>
      <p:pic>
        <p:nvPicPr>
          <p:cNvPr id="17" name="Image 4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17327" y="9791700"/>
            <a:ext cx="2883260" cy="254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17327" y="10058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회사 등록 및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웹 사이트 외주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200만 원</a:t>
            </a:r>
            <a:endParaRPr lang="en-US" sz="2400" dirty="0"/>
          </a:p>
        </p:txBody>
      </p:sp>
      <p:sp>
        <p:nvSpPr>
          <p:cNvPr id="19" name="Shape 12"/>
          <p:cNvSpPr/>
          <p:nvPr/>
        </p:nvSpPr>
        <p:spPr>
          <a:xfrm>
            <a:off x="2629229" y="6756400"/>
            <a:ext cx="2883260" cy="4445000"/>
          </a:xfrm>
          <a:prstGeom prst="roundRect">
            <a:avLst>
              <a:gd name="adj" fmla="val 3489"/>
            </a:avLst>
          </a:prstGeom>
          <a:noFill/>
          <a:ln/>
        </p:spPr>
      </p:sp>
      <p:sp>
        <p:nvSpPr>
          <p:cNvPr id="20" name="Text 13"/>
          <p:cNvSpPr/>
          <p:nvPr/>
        </p:nvSpPr>
        <p:spPr>
          <a:xfrm>
            <a:off x="2629229" y="6756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Matter 콘센트 개발 및 KC, MFI 인증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3000만 원</a:t>
            </a:r>
            <a:endParaRPr lang="en-US" sz="2400" dirty="0"/>
          </a:p>
        </p:txBody>
      </p:sp>
      <p:pic>
        <p:nvPicPr>
          <p:cNvPr id="21" name="Image 5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9229" y="8140700"/>
            <a:ext cx="2883260" cy="254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629229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CSA Associate 등록 및 Matter 기기 인증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$ 3000</a:t>
            </a:r>
            <a:endParaRPr lang="en-US" sz="2400" dirty="0"/>
          </a:p>
        </p:txBody>
      </p:sp>
      <p:pic>
        <p:nvPicPr>
          <p:cNvPr id="23" name="Image 6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9229" y="9791700"/>
            <a:ext cx="2883260" cy="254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2629229" y="10058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Matter 콘센트 생산비용 MOQ(5000개) 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$ 30000</a:t>
            </a:r>
            <a:endParaRPr lang="en-US" sz="2400" dirty="0"/>
          </a:p>
        </p:txBody>
      </p:sp>
      <p:sp>
        <p:nvSpPr>
          <p:cNvPr id="25" name="Shape 16"/>
          <p:cNvSpPr/>
          <p:nvPr/>
        </p:nvSpPr>
        <p:spPr>
          <a:xfrm>
            <a:off x="12193524" y="6756400"/>
            <a:ext cx="2883260" cy="4445000"/>
          </a:xfrm>
          <a:prstGeom prst="roundRect">
            <a:avLst>
              <a:gd name="adj" fmla="val 3489"/>
            </a:avLst>
          </a:prstGeom>
          <a:noFill/>
          <a:ln/>
        </p:spPr>
      </p:sp>
      <p:sp>
        <p:nvSpPr>
          <p:cNvPr id="26" name="Text 17"/>
          <p:cNvSpPr/>
          <p:nvPr/>
        </p:nvSpPr>
        <p:spPr>
          <a:xfrm>
            <a:off x="12193524" y="6756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CSA Adopter 등록 및 등록 대행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$7000 + $3000</a:t>
            </a:r>
            <a:endParaRPr lang="en-US" sz="2400" dirty="0"/>
          </a:p>
        </p:txBody>
      </p:sp>
      <p:pic>
        <p:nvPicPr>
          <p:cNvPr id="27" name="Image 7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93524" y="8140700"/>
            <a:ext cx="2883260" cy="254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2193524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신축 시 IoT 업체로써 계약 추진</a:t>
            </a:r>
            <a:endParaRPr lang="en-US" sz="2400" dirty="0"/>
          </a:p>
        </p:txBody>
      </p:sp>
      <p:pic>
        <p:nvPicPr>
          <p:cNvPr id="29" name="Image 8" descr=" 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193524" y="9791700"/>
            <a:ext cx="2883260" cy="254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12193524" y="10058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Matter MCU 보드 개발 및 보안 강화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3억</a:t>
            </a:r>
            <a:endParaRPr lang="en-US" sz="2400" dirty="0"/>
          </a:p>
        </p:txBody>
      </p:sp>
      <p:sp>
        <p:nvSpPr>
          <p:cNvPr id="31" name="Shape 20"/>
          <p:cNvSpPr/>
          <p:nvPr/>
        </p:nvSpPr>
        <p:spPr>
          <a:xfrm>
            <a:off x="9005426" y="6756400"/>
            <a:ext cx="2883260" cy="4445000"/>
          </a:xfrm>
          <a:prstGeom prst="roundRect">
            <a:avLst>
              <a:gd name="adj" fmla="val 3489"/>
            </a:avLst>
          </a:prstGeom>
          <a:noFill/>
          <a:ln/>
        </p:spPr>
      </p:sp>
      <p:sp>
        <p:nvSpPr>
          <p:cNvPr id="32" name="Text 21"/>
          <p:cNvSpPr/>
          <p:nvPr/>
        </p:nvSpPr>
        <p:spPr>
          <a:xfrm>
            <a:off x="9005426" y="6756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사업 및 제품군 다각화 국내 제조 논의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15억</a:t>
            </a:r>
            <a:endParaRPr lang="en-US" sz="2400" dirty="0"/>
          </a:p>
        </p:txBody>
      </p:sp>
      <p:pic>
        <p:nvPicPr>
          <p:cNvPr id="33" name="Image 9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05426" y="8140700"/>
            <a:ext cx="2883260" cy="254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9005426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SaaS IoT 제어 솔루션 개발 및 판매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2억</a:t>
            </a:r>
            <a:endParaRPr lang="en-US" sz="2400" dirty="0"/>
          </a:p>
        </p:txBody>
      </p:sp>
      <p:pic>
        <p:nvPicPr>
          <p:cNvPr id="35" name="Image 10" descr=" 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05426" y="9791700"/>
            <a:ext cx="2883260" cy="2540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9005426" y="10058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마케팅 비용 (TV, 전광판 등 마케팅 확대)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5억</a:t>
            </a:r>
            <a:endParaRPr lang="en-US" sz="2400" dirty="0"/>
          </a:p>
        </p:txBody>
      </p:sp>
      <p:sp>
        <p:nvSpPr>
          <p:cNvPr id="37" name="Shape 24"/>
          <p:cNvSpPr/>
          <p:nvPr/>
        </p:nvSpPr>
        <p:spPr>
          <a:xfrm>
            <a:off x="15673759" y="6756400"/>
            <a:ext cx="2883260" cy="2794000"/>
          </a:xfrm>
          <a:prstGeom prst="roundRect">
            <a:avLst>
              <a:gd name="adj" fmla="val 3600"/>
            </a:avLst>
          </a:prstGeom>
          <a:noFill/>
          <a:ln/>
        </p:spPr>
      </p:sp>
      <p:sp>
        <p:nvSpPr>
          <p:cNvPr id="38" name="Text 25"/>
          <p:cNvSpPr/>
          <p:nvPr/>
        </p:nvSpPr>
        <p:spPr>
          <a:xfrm>
            <a:off x="15673759" y="6756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CSA Promoter 등록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연 $ 20000</a:t>
            </a:r>
            <a:endParaRPr lang="en-US" sz="2400" dirty="0"/>
          </a:p>
        </p:txBody>
      </p:sp>
      <p:pic>
        <p:nvPicPr>
          <p:cNvPr id="39" name="Image 11" descr=" 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673759" y="8140700"/>
            <a:ext cx="2883260" cy="25400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15673759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글로벌 커뮤니티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프로모션</a:t>
            </a:r>
            <a:endParaRPr lang="en-US" sz="240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10억 이상</a:t>
            </a:r>
            <a:endParaRPr lang="en-US" sz="2400" dirty="0"/>
          </a:p>
        </p:txBody>
      </p:sp>
      <p:sp>
        <p:nvSpPr>
          <p:cNvPr id="41" name="Shape 27"/>
          <p:cNvSpPr/>
          <p:nvPr/>
        </p:nvSpPr>
        <p:spPr>
          <a:xfrm>
            <a:off x="18976172" y="6756400"/>
            <a:ext cx="2883260" cy="2794000"/>
          </a:xfrm>
          <a:prstGeom prst="roundRect">
            <a:avLst>
              <a:gd name="adj" fmla="val 3600"/>
            </a:avLst>
          </a:prstGeom>
          <a:noFill/>
          <a:ln/>
        </p:spPr>
      </p:sp>
      <p:sp>
        <p:nvSpPr>
          <p:cNvPr id="42" name="Text 28"/>
          <p:cNvSpPr/>
          <p:nvPr/>
        </p:nvSpPr>
        <p:spPr>
          <a:xfrm>
            <a:off x="18976172" y="6756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더 다양한 IoT 제품군 개발(도어락, 홈피니싱)</a:t>
            </a:r>
            <a:endParaRPr lang="en-US" sz="2400" dirty="0"/>
          </a:p>
        </p:txBody>
      </p:sp>
      <p:pic>
        <p:nvPicPr>
          <p:cNvPr id="43" name="Image 12" descr=" 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976172" y="8140700"/>
            <a:ext cx="2883260" cy="254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18976172" y="8407400"/>
            <a:ext cx="2984873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가구 업체 등과 협업으로 스마트 가구 제작</a:t>
            </a:r>
            <a:endParaRPr lang="en-US" sz="2400" dirty="0"/>
          </a:p>
        </p:txBody>
      </p:sp>
      <p:pic>
        <p:nvPicPr>
          <p:cNvPr id="45" name="Image 13" descr=" 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15723" y="5126599"/>
            <a:ext cx="578859" cy="657695"/>
          </a:xfrm>
          <a:prstGeom prst="rect">
            <a:avLst/>
          </a:prstGeom>
        </p:spPr>
      </p:pic>
      <p:pic>
        <p:nvPicPr>
          <p:cNvPr id="46" name="Image 14" descr=" 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92823" y="5969000"/>
            <a:ext cx="25403" cy="5867400"/>
          </a:xfrm>
          <a:prstGeom prst="rect">
            <a:avLst/>
          </a:prstGeom>
        </p:spPr>
      </p:pic>
      <p:sp>
        <p:nvSpPr>
          <p:cNvPr id="47" name="Shape 30"/>
          <p:cNvSpPr/>
          <p:nvPr/>
        </p:nvSpPr>
        <p:spPr>
          <a:xfrm>
            <a:off x="2203911" y="5867400"/>
            <a:ext cx="203225" cy="203200"/>
          </a:xfrm>
          <a:prstGeom prst="ellipse">
            <a:avLst/>
          </a:prstGeom>
          <a:solidFill>
            <a:srgbClr val="FC7937">
              <a:alpha val="100000"/>
            </a:srgbClr>
          </a:solidFill>
          <a:ln w="25400">
            <a:solidFill>
              <a:srgbClr val="0F0E10"/>
            </a:solidFill>
            <a:prstDash val="solid"/>
          </a:ln>
        </p:spPr>
      </p:sp>
      <p:pic>
        <p:nvPicPr>
          <p:cNvPr id="48" name="Image 15" descr=" 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49880" y="11836400"/>
            <a:ext cx="4305838" cy="609600"/>
          </a:xfrm>
          <a:prstGeom prst="rect">
            <a:avLst/>
          </a:prstGeom>
        </p:spPr>
      </p:pic>
      <p:sp>
        <p:nvSpPr>
          <p:cNvPr id="49" name="Text 31"/>
          <p:cNvSpPr/>
          <p:nvPr/>
        </p:nvSpPr>
        <p:spPr>
          <a:xfrm>
            <a:off x="2203911" y="11887200"/>
            <a:ext cx="354374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현재 2억여 원 초기 투자 필요</a:t>
            </a:r>
            <a:endParaRPr lang="en-US" sz="2400" dirty="0"/>
          </a:p>
        </p:txBody>
      </p:sp>
      <p:pic>
        <p:nvPicPr>
          <p:cNvPr id="50" name="Image 16" descr=" 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699555" y="11854883"/>
            <a:ext cx="663942" cy="584950"/>
          </a:xfrm>
          <a:prstGeom prst="rect">
            <a:avLst/>
          </a:prstGeom>
        </p:spPr>
      </p:pic>
      <p:sp>
        <p:nvSpPr>
          <p:cNvPr id="51" name="Shape 32"/>
          <p:cNvSpPr/>
          <p:nvPr/>
        </p:nvSpPr>
        <p:spPr>
          <a:xfrm>
            <a:off x="762095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52" name="Text 33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투자 유치 계획 - 1 필요자금 분석</a:t>
            </a:r>
            <a:endParaRPr lang="en-US" sz="2600" dirty="0"/>
          </a:p>
        </p:txBody>
      </p:sp>
      <p:sp>
        <p:nvSpPr>
          <p:cNvPr id="53" name="Text 34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2024년 초 Matter 콘센트 제품 런칭 후 다양한 IoT 기기 제조 예정</a:t>
            </a:r>
            <a:endParaRPr lang="en-US" sz="5600" dirty="0"/>
          </a:p>
        </p:txBody>
      </p:sp>
      <p:sp>
        <p:nvSpPr>
          <p:cNvPr id="54" name="Text 35"/>
          <p:cNvSpPr/>
          <p:nvPr/>
        </p:nvSpPr>
        <p:spPr>
          <a:xfrm>
            <a:off x="1397175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“IoT 하면 바로 떠오르는 기업이 되겠습니다.”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3990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359070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투자 유치 계획 - 1 기대 효과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359070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As is - To be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1359070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국내에도 Matter 기술 도입을 가속, 친화적인 IoT 생태계 구축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23990" y="4660900"/>
            <a:ext cx="10046956" cy="8115300"/>
          </a:xfrm>
          <a:prstGeom prst="roundRect">
            <a:avLst>
              <a:gd name="adj" fmla="val 3718"/>
            </a:avLst>
          </a:prstGeom>
          <a:solidFill>
            <a:srgbClr val="F2F2F2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20000"/>
              </a:srgbClr>
            </a:outerShdw>
          </a:effectLst>
        </p:spPr>
      </p:sp>
      <p:pic>
        <p:nvPicPr>
          <p:cNvPr id="7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3990" y="4660900"/>
            <a:ext cx="10046956" cy="11684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07651" y="5054600"/>
            <a:ext cx="12066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As Is</a:t>
            </a:r>
            <a:endParaRPr lang="en-US" sz="3600" dirty="0"/>
          </a:p>
        </p:txBody>
      </p:sp>
      <p:sp>
        <p:nvSpPr>
          <p:cNvPr id="9" name="Shape 6"/>
          <p:cNvSpPr/>
          <p:nvPr/>
        </p:nvSpPr>
        <p:spPr>
          <a:xfrm>
            <a:off x="1359070" y="6769100"/>
            <a:ext cx="8700587" cy="2057400"/>
          </a:xfrm>
          <a:prstGeom prst="roundRect">
            <a:avLst>
              <a:gd name="adj" fmla="val 1244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638505" y="6299200"/>
            <a:ext cx="3073784" cy="939800"/>
          </a:xfrm>
          <a:prstGeom prst="roundRect">
            <a:avLst>
              <a:gd name="adj" fmla="val 80757"/>
            </a:avLst>
          </a:prstGeom>
          <a:solidFill>
            <a:srgbClr val="838383">
              <a:alpha val="10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359070" y="9893300"/>
            <a:ext cx="8700587" cy="2057400"/>
          </a:xfrm>
          <a:prstGeom prst="roundRect">
            <a:avLst>
              <a:gd name="adj" fmla="val 1244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638505" y="9423400"/>
            <a:ext cx="5360070" cy="939800"/>
          </a:xfrm>
          <a:prstGeom prst="roundRect">
            <a:avLst>
              <a:gd name="adj" fmla="val 80757"/>
            </a:avLst>
          </a:prstGeom>
          <a:solidFill>
            <a:srgbClr val="838383">
              <a:alpha val="10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133867" y="6578600"/>
            <a:ext cx="2231246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불편했던 IoT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2133867" y="7454900"/>
            <a:ext cx="7083252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아이폰에서는 사용하는게 더 귀찮던 IoT기기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2133867" y="8064500"/>
            <a:ext cx="4276201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비싼 아이폰 지원 IoT 기기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2133867" y="10591800"/>
            <a:ext cx="5381239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자체 API들로 통일되지 않은 환경</a:t>
            </a:r>
            <a:endParaRPr lang="en-US" sz="3200" dirty="0"/>
          </a:p>
        </p:txBody>
      </p:sp>
      <p:sp>
        <p:nvSpPr>
          <p:cNvPr id="17" name="Text 14"/>
          <p:cNvSpPr/>
          <p:nvPr/>
        </p:nvSpPr>
        <p:spPr>
          <a:xfrm>
            <a:off x="2133867" y="11201400"/>
            <a:ext cx="4479427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저조한 Matter 기기 보급률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2133867" y="9702800"/>
            <a:ext cx="4492128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미비했던 국내 Matter 지원</a:t>
            </a:r>
            <a:endParaRPr lang="en-US" sz="3200" dirty="0"/>
          </a:p>
        </p:txBody>
      </p:sp>
      <p:sp>
        <p:nvSpPr>
          <p:cNvPr id="19" name="Shape 16"/>
          <p:cNvSpPr/>
          <p:nvPr/>
        </p:nvSpPr>
        <p:spPr>
          <a:xfrm>
            <a:off x="13603400" y="4660900"/>
            <a:ext cx="10046956" cy="8115300"/>
          </a:xfrm>
          <a:prstGeom prst="roundRect">
            <a:avLst>
              <a:gd name="adj" fmla="val 3718"/>
            </a:avLst>
          </a:prstGeom>
          <a:solidFill>
            <a:srgbClr val="F2F2F2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20000"/>
              </a:srgbClr>
            </a:outerShdw>
          </a:effectLst>
        </p:spPr>
      </p:sp>
      <p:pic>
        <p:nvPicPr>
          <p:cNvPr id="20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400" y="4660900"/>
            <a:ext cx="10046956" cy="116840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8087061" y="5054600"/>
            <a:ext cx="133366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To be</a:t>
            </a:r>
            <a:endParaRPr lang="en-US" sz="3600" dirty="0"/>
          </a:p>
        </p:txBody>
      </p:sp>
      <p:sp>
        <p:nvSpPr>
          <p:cNvPr id="22" name="Shape 18"/>
          <p:cNvSpPr/>
          <p:nvPr/>
        </p:nvSpPr>
        <p:spPr>
          <a:xfrm>
            <a:off x="14238480" y="6769100"/>
            <a:ext cx="8700587" cy="2057400"/>
          </a:xfrm>
          <a:prstGeom prst="roundRect">
            <a:avLst>
              <a:gd name="adj" fmla="val 1244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14517915" y="6299200"/>
            <a:ext cx="2819752" cy="939800"/>
          </a:xfrm>
          <a:prstGeom prst="roundRect">
            <a:avLst>
              <a:gd name="adj" fmla="val 80757"/>
            </a:avLst>
          </a:prstGeom>
          <a:solidFill>
            <a:srgbClr val="0A84FF">
              <a:alpha val="100000"/>
            </a:srgbClr>
          </a:solidFill>
          <a:ln/>
        </p:spPr>
      </p:sp>
      <p:sp>
        <p:nvSpPr>
          <p:cNvPr id="24" name="Shape 20"/>
          <p:cNvSpPr/>
          <p:nvPr/>
        </p:nvSpPr>
        <p:spPr>
          <a:xfrm>
            <a:off x="14238480" y="9893300"/>
            <a:ext cx="8700587" cy="2057400"/>
          </a:xfrm>
          <a:prstGeom prst="roundRect">
            <a:avLst>
              <a:gd name="adj" fmla="val 1244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14517915" y="9423400"/>
            <a:ext cx="5360070" cy="939800"/>
          </a:xfrm>
          <a:prstGeom prst="roundRect">
            <a:avLst>
              <a:gd name="adj" fmla="val 80757"/>
            </a:avLst>
          </a:prstGeom>
          <a:solidFill>
            <a:srgbClr val="0A84FF">
              <a:alpha val="100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15013276" y="6578600"/>
            <a:ext cx="1875601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편리한 IoT</a:t>
            </a:r>
            <a:endParaRPr lang="en-US" sz="3200" dirty="0"/>
          </a:p>
        </p:txBody>
      </p:sp>
      <p:sp>
        <p:nvSpPr>
          <p:cNvPr id="27" name="Text 23"/>
          <p:cNvSpPr/>
          <p:nvPr/>
        </p:nvSpPr>
        <p:spPr>
          <a:xfrm>
            <a:off x="15013276" y="7454900"/>
            <a:ext cx="6029020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국내에서도 아이폰 IoT 기능을 그대로</a:t>
            </a:r>
            <a:endParaRPr lang="en-US" sz="3200" dirty="0"/>
          </a:p>
        </p:txBody>
      </p:sp>
      <p:sp>
        <p:nvSpPr>
          <p:cNvPr id="28" name="Text 24"/>
          <p:cNvSpPr/>
          <p:nvPr/>
        </p:nvSpPr>
        <p:spPr>
          <a:xfrm>
            <a:off x="15013276" y="8064500"/>
            <a:ext cx="5724182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낮은 가격의 Matter 지원 기기 보급</a:t>
            </a:r>
            <a:endParaRPr lang="en-US" sz="3200" dirty="0"/>
          </a:p>
        </p:txBody>
      </p:sp>
      <p:sp>
        <p:nvSpPr>
          <p:cNvPr id="29" name="Text 25"/>
          <p:cNvSpPr/>
          <p:nvPr/>
        </p:nvSpPr>
        <p:spPr>
          <a:xfrm>
            <a:off x="15013276" y="10591800"/>
            <a:ext cx="4695354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Matter로 통일되는 IoT 기기</a:t>
            </a:r>
            <a:endParaRPr lang="en-US" sz="3200" dirty="0"/>
          </a:p>
        </p:txBody>
      </p:sp>
      <p:sp>
        <p:nvSpPr>
          <p:cNvPr id="30" name="Text 26"/>
          <p:cNvSpPr/>
          <p:nvPr/>
        </p:nvSpPr>
        <p:spPr>
          <a:xfrm>
            <a:off x="15013276" y="11201400"/>
            <a:ext cx="5381239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API 통일로 IoT 시장 CAGR 증가</a:t>
            </a:r>
            <a:endParaRPr lang="en-US" sz="3200" dirty="0"/>
          </a:p>
        </p:txBody>
      </p:sp>
      <p:sp>
        <p:nvSpPr>
          <p:cNvPr id="31" name="Text 27"/>
          <p:cNvSpPr/>
          <p:nvPr/>
        </p:nvSpPr>
        <p:spPr>
          <a:xfrm>
            <a:off x="15013276" y="9702800"/>
            <a:ext cx="4492128" cy="516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활성화된 국내 Matter 지원</a:t>
            </a:r>
            <a:endParaRPr lang="en-US" sz="3200" dirty="0"/>
          </a:p>
        </p:txBody>
      </p:sp>
      <p:pic>
        <p:nvPicPr>
          <p:cNvPr id="32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5461" y="8216900"/>
            <a:ext cx="1016127" cy="1016000"/>
          </a:xfrm>
          <a:prstGeom prst="rect">
            <a:avLst/>
          </a:prstGeom>
        </p:spPr>
      </p:pic>
      <p:pic>
        <p:nvPicPr>
          <p:cNvPr id="33" name="Image 3" descr=" 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80722" y="8312150"/>
            <a:ext cx="825603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87" y="4610100"/>
            <a:ext cx="22926365" cy="38100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7" y="4610100"/>
            <a:ext cx="22926365" cy="3810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98587" y="4610100"/>
            <a:ext cx="22926365" cy="3810000"/>
          </a:xfrm>
          <a:prstGeom prst="rect">
            <a:avLst/>
          </a:prstGeom>
          <a:noFill/>
          <a:ln/>
        </p:spPr>
      </p:sp>
      <p:pic>
        <p:nvPicPr>
          <p:cNvPr id="5" name="Image 2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87" y="4610100"/>
            <a:ext cx="12702" cy="3810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38709" y="8496300"/>
            <a:ext cx="719757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2022Q2</a:t>
            </a:r>
            <a:endParaRPr lang="en-US" sz="1400" dirty="0"/>
          </a:p>
        </p:txBody>
      </p:sp>
      <p:pic>
        <p:nvPicPr>
          <p:cNvPr id="7" name="Image 3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87" y="4610100"/>
            <a:ext cx="12702" cy="3810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98587" y="4610100"/>
            <a:ext cx="12702" cy="38100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pic>
        <p:nvPicPr>
          <p:cNvPr id="9" name="Image 4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89" y="4610100"/>
            <a:ext cx="5728416" cy="3810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990915" y="8496300"/>
            <a:ext cx="872176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2023년Q2 </a:t>
            </a:r>
            <a:endParaRPr lang="en-US" sz="1400" dirty="0"/>
          </a:p>
        </p:txBody>
      </p:sp>
      <p:pic>
        <p:nvPicPr>
          <p:cNvPr id="11" name="Image 5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89" y="4610100"/>
            <a:ext cx="5728416" cy="3810000"/>
          </a:xfrm>
          <a:prstGeom prst="rect">
            <a:avLst/>
          </a:prstGeom>
        </p:spPr>
      </p:pic>
      <p:pic>
        <p:nvPicPr>
          <p:cNvPr id="12" name="Image 6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7003" y="4610100"/>
            <a:ext cx="12702" cy="3810000"/>
          </a:xfrm>
          <a:prstGeom prst="rect">
            <a:avLst/>
          </a:prstGeom>
        </p:spPr>
      </p:pic>
      <p:pic>
        <p:nvPicPr>
          <p:cNvPr id="13" name="Image 7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9705" y="4610100"/>
            <a:ext cx="5728416" cy="381000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11719331" y="8496300"/>
            <a:ext cx="872176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2024년Q2</a:t>
            </a:r>
            <a:endParaRPr lang="en-US" sz="1400" dirty="0"/>
          </a:p>
        </p:txBody>
      </p:sp>
      <p:pic>
        <p:nvPicPr>
          <p:cNvPr id="15" name="Image 8" descr=" 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9705" y="4610100"/>
            <a:ext cx="5728416" cy="3810000"/>
          </a:xfrm>
          <a:prstGeom prst="rect">
            <a:avLst/>
          </a:prstGeom>
        </p:spPr>
      </p:pic>
      <p:pic>
        <p:nvPicPr>
          <p:cNvPr id="16" name="Image 9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5419" y="4610100"/>
            <a:ext cx="12702" cy="3810000"/>
          </a:xfrm>
          <a:prstGeom prst="rect">
            <a:avLst/>
          </a:prstGeom>
        </p:spPr>
      </p:pic>
      <p:pic>
        <p:nvPicPr>
          <p:cNvPr id="17" name="Image 10" descr=" 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68121" y="4610100"/>
            <a:ext cx="5728416" cy="3810000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17447747" y="8496300"/>
            <a:ext cx="872176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2025년Q2</a:t>
            </a:r>
            <a:endParaRPr lang="en-US" sz="1400" dirty="0"/>
          </a:p>
        </p:txBody>
      </p:sp>
      <p:pic>
        <p:nvPicPr>
          <p:cNvPr id="19" name="Image 11" descr=" 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68121" y="4610100"/>
            <a:ext cx="5728416" cy="3810000"/>
          </a:xfrm>
          <a:prstGeom prst="rect">
            <a:avLst/>
          </a:prstGeom>
        </p:spPr>
      </p:pic>
      <p:pic>
        <p:nvPicPr>
          <p:cNvPr id="20" name="Image 12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883835" y="4610100"/>
            <a:ext cx="12702" cy="3810000"/>
          </a:xfrm>
          <a:prstGeom prst="rect">
            <a:avLst/>
          </a:prstGeom>
        </p:spPr>
      </p:pic>
      <p:pic>
        <p:nvPicPr>
          <p:cNvPr id="21" name="Image 13" descr=" 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96537" y="4610100"/>
            <a:ext cx="5728416" cy="3810000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>
            <a:off x="23176163" y="8496300"/>
            <a:ext cx="872176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2025년Q2</a:t>
            </a:r>
            <a:endParaRPr lang="en-US" sz="1400" dirty="0"/>
          </a:p>
        </p:txBody>
      </p:sp>
      <p:pic>
        <p:nvPicPr>
          <p:cNvPr id="23" name="Image 14" descr=" 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96537" y="4610100"/>
            <a:ext cx="5728416" cy="3810000"/>
          </a:xfrm>
          <a:prstGeom prst="rect">
            <a:avLst/>
          </a:prstGeom>
        </p:spPr>
      </p:pic>
      <p:pic>
        <p:nvPicPr>
          <p:cNvPr id="24" name="Image 15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612251" y="4610100"/>
            <a:ext cx="12702" cy="3810000"/>
          </a:xfrm>
          <a:prstGeom prst="rect">
            <a:avLst/>
          </a:prstGeom>
        </p:spPr>
      </p:pic>
      <p:sp>
        <p:nvSpPr>
          <p:cNvPr id="25" name="Shape 7"/>
          <p:cNvSpPr/>
          <p:nvPr/>
        </p:nvSpPr>
        <p:spPr>
          <a:xfrm>
            <a:off x="698587" y="4610100"/>
            <a:ext cx="22926365" cy="3810000"/>
          </a:xfrm>
          <a:prstGeom prst="rect">
            <a:avLst/>
          </a:prstGeom>
          <a:noFill/>
          <a:ln/>
        </p:spPr>
      </p:sp>
      <p:pic>
        <p:nvPicPr>
          <p:cNvPr id="26" name="Image 16" descr=" 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8587" y="4711700"/>
            <a:ext cx="22926365" cy="515257"/>
          </a:xfrm>
          <a:prstGeom prst="rect">
            <a:avLst/>
          </a:prstGeom>
        </p:spPr>
      </p:pic>
      <p:sp>
        <p:nvSpPr>
          <p:cNvPr id="27" name="Shape 8"/>
          <p:cNvSpPr/>
          <p:nvPr/>
        </p:nvSpPr>
        <p:spPr>
          <a:xfrm>
            <a:off x="698587" y="4864100"/>
            <a:ext cx="21445702" cy="203200"/>
          </a:xfrm>
          <a:prstGeom prst="rect">
            <a:avLst/>
          </a:prstGeom>
          <a:noFill/>
          <a:ln/>
        </p:spPr>
      </p:sp>
      <p:pic>
        <p:nvPicPr>
          <p:cNvPr id="28" name="Image 17" descr=" 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587" y="4864100"/>
            <a:ext cx="0" cy="203200"/>
          </a:xfrm>
          <a:prstGeom prst="rect">
            <a:avLst/>
          </a:prstGeom>
        </p:spPr>
      </p:pic>
      <p:sp>
        <p:nvSpPr>
          <p:cNvPr id="29" name="Text 9"/>
          <p:cNvSpPr/>
          <p:nvPr/>
        </p:nvSpPr>
        <p:spPr>
          <a:xfrm>
            <a:off x="639313" y="4292600"/>
            <a:ext cx="719757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회사 성장</a:t>
            </a:r>
            <a:endParaRPr lang="en-US" sz="1400" dirty="0"/>
          </a:p>
        </p:txBody>
      </p:sp>
      <p:pic>
        <p:nvPicPr>
          <p:cNvPr id="30" name="Image 18" descr=" 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8587" y="5226957"/>
            <a:ext cx="22926365" cy="515257"/>
          </a:xfrm>
          <a:prstGeom prst="rect">
            <a:avLst/>
          </a:prstGeom>
        </p:spPr>
      </p:pic>
      <p:sp>
        <p:nvSpPr>
          <p:cNvPr id="31" name="Shape 10"/>
          <p:cNvSpPr/>
          <p:nvPr/>
        </p:nvSpPr>
        <p:spPr>
          <a:xfrm>
            <a:off x="698587" y="5373914"/>
            <a:ext cx="18962013" cy="203200"/>
          </a:xfrm>
          <a:prstGeom prst="rect">
            <a:avLst/>
          </a:prstGeom>
          <a:noFill/>
          <a:ln/>
        </p:spPr>
      </p:sp>
      <p:pic>
        <p:nvPicPr>
          <p:cNvPr id="32" name="Image 19" descr=" 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8587" y="5373914"/>
            <a:ext cx="0" cy="203200"/>
          </a:xfrm>
          <a:prstGeom prst="rect">
            <a:avLst/>
          </a:prstGeom>
        </p:spPr>
      </p:pic>
      <p:pic>
        <p:nvPicPr>
          <p:cNvPr id="33" name="Image 20" descr=" 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8587" y="5742214"/>
            <a:ext cx="22926365" cy="515257"/>
          </a:xfrm>
          <a:prstGeom prst="rect">
            <a:avLst/>
          </a:prstGeom>
        </p:spPr>
      </p:pic>
      <p:sp>
        <p:nvSpPr>
          <p:cNvPr id="34" name="Shape 11"/>
          <p:cNvSpPr/>
          <p:nvPr/>
        </p:nvSpPr>
        <p:spPr>
          <a:xfrm>
            <a:off x="698587" y="5896428"/>
            <a:ext cx="15905166" cy="203200"/>
          </a:xfrm>
          <a:prstGeom prst="rect">
            <a:avLst/>
          </a:prstGeom>
          <a:noFill/>
          <a:ln/>
        </p:spPr>
      </p:sp>
      <p:pic>
        <p:nvPicPr>
          <p:cNvPr id="35" name="Image 21" descr=" 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587" y="5896428"/>
            <a:ext cx="0" cy="203200"/>
          </a:xfrm>
          <a:prstGeom prst="rect">
            <a:avLst/>
          </a:prstGeom>
        </p:spPr>
      </p:pic>
      <p:pic>
        <p:nvPicPr>
          <p:cNvPr id="36" name="Image 22" descr=" 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8587" y="6257472"/>
            <a:ext cx="22926365" cy="515257"/>
          </a:xfrm>
          <a:prstGeom prst="rect">
            <a:avLst/>
          </a:prstGeom>
        </p:spPr>
      </p:pic>
      <p:sp>
        <p:nvSpPr>
          <p:cNvPr id="37" name="Shape 12"/>
          <p:cNvSpPr/>
          <p:nvPr/>
        </p:nvSpPr>
        <p:spPr>
          <a:xfrm>
            <a:off x="698587" y="6406245"/>
            <a:ext cx="14806610" cy="203200"/>
          </a:xfrm>
          <a:prstGeom prst="rect">
            <a:avLst/>
          </a:prstGeom>
          <a:noFill/>
          <a:ln/>
        </p:spPr>
      </p:sp>
      <p:pic>
        <p:nvPicPr>
          <p:cNvPr id="38" name="Image 23" descr=" 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8587" y="6406245"/>
            <a:ext cx="0" cy="203200"/>
          </a:xfrm>
          <a:prstGeom prst="rect">
            <a:avLst/>
          </a:prstGeom>
        </p:spPr>
      </p:pic>
      <p:pic>
        <p:nvPicPr>
          <p:cNvPr id="39" name="Image 24" descr=" 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8587" y="6772729"/>
            <a:ext cx="22926365" cy="515257"/>
          </a:xfrm>
          <a:prstGeom prst="rect">
            <a:avLst/>
          </a:prstGeom>
        </p:spPr>
      </p:pic>
      <p:sp>
        <p:nvSpPr>
          <p:cNvPr id="40" name="Shape 13"/>
          <p:cNvSpPr/>
          <p:nvPr/>
        </p:nvSpPr>
        <p:spPr>
          <a:xfrm>
            <a:off x="698587" y="6928758"/>
            <a:ext cx="11367656" cy="203200"/>
          </a:xfrm>
          <a:prstGeom prst="rect">
            <a:avLst/>
          </a:prstGeom>
          <a:noFill/>
          <a:ln/>
        </p:spPr>
      </p:sp>
      <p:pic>
        <p:nvPicPr>
          <p:cNvPr id="41" name="Image 25" descr=" 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8587" y="6928758"/>
            <a:ext cx="0" cy="203200"/>
          </a:xfrm>
          <a:prstGeom prst="rect">
            <a:avLst/>
          </a:prstGeom>
        </p:spPr>
      </p:pic>
      <p:pic>
        <p:nvPicPr>
          <p:cNvPr id="42" name="Image 26" descr=" 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8587" y="7287986"/>
            <a:ext cx="22926365" cy="515257"/>
          </a:xfrm>
          <a:prstGeom prst="rect">
            <a:avLst/>
          </a:prstGeom>
        </p:spPr>
      </p:pic>
      <p:sp>
        <p:nvSpPr>
          <p:cNvPr id="43" name="Shape 14"/>
          <p:cNvSpPr/>
          <p:nvPr/>
        </p:nvSpPr>
        <p:spPr>
          <a:xfrm>
            <a:off x="698587" y="7438572"/>
            <a:ext cx="9743705" cy="203200"/>
          </a:xfrm>
          <a:prstGeom prst="rect">
            <a:avLst/>
          </a:prstGeom>
          <a:noFill/>
          <a:ln/>
        </p:spPr>
      </p:sp>
      <p:pic>
        <p:nvPicPr>
          <p:cNvPr id="44" name="Image 27" descr=" 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8587" y="7438572"/>
            <a:ext cx="0" cy="203200"/>
          </a:xfrm>
          <a:prstGeom prst="rect">
            <a:avLst/>
          </a:prstGeom>
        </p:spPr>
      </p:pic>
      <p:pic>
        <p:nvPicPr>
          <p:cNvPr id="45" name="Image 28" descr=" 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98587" y="7803243"/>
            <a:ext cx="22926365" cy="515257"/>
          </a:xfrm>
          <a:prstGeom prst="rect">
            <a:avLst/>
          </a:prstGeom>
        </p:spPr>
      </p:pic>
      <p:sp>
        <p:nvSpPr>
          <p:cNvPr id="46" name="Shape 15"/>
          <p:cNvSpPr/>
          <p:nvPr/>
        </p:nvSpPr>
        <p:spPr>
          <a:xfrm>
            <a:off x="698587" y="7961086"/>
            <a:ext cx="5874881" cy="203200"/>
          </a:xfrm>
          <a:prstGeom prst="rect">
            <a:avLst/>
          </a:prstGeom>
          <a:noFill/>
          <a:ln/>
        </p:spPr>
      </p:sp>
      <p:pic>
        <p:nvPicPr>
          <p:cNvPr id="47" name="Image 29" descr=" 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98587" y="7961086"/>
            <a:ext cx="0" cy="203200"/>
          </a:xfrm>
          <a:prstGeom prst="rect">
            <a:avLst/>
          </a:prstGeom>
        </p:spPr>
      </p:pic>
      <p:pic>
        <p:nvPicPr>
          <p:cNvPr id="48" name="Image 30" descr=" 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98587" y="4610100"/>
            <a:ext cx="22926365" cy="3810000"/>
          </a:xfrm>
          <a:prstGeom prst="rect">
            <a:avLst/>
          </a:prstGeom>
        </p:spPr>
      </p:pic>
      <p:pic>
        <p:nvPicPr>
          <p:cNvPr id="49" name="Image 31" descr=" 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8587" y="4599704"/>
            <a:ext cx="22933659" cy="3833096"/>
          </a:xfrm>
          <a:prstGeom prst="rect">
            <a:avLst/>
          </a:prstGeom>
        </p:spPr>
      </p:pic>
      <p:sp>
        <p:nvSpPr>
          <p:cNvPr id="50" name="Text 16"/>
          <p:cNvSpPr/>
          <p:nvPr/>
        </p:nvSpPr>
        <p:spPr>
          <a:xfrm>
            <a:off x="7760670" y="7302500"/>
            <a:ext cx="3124591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54AE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총 매출 2억 목표</a:t>
            </a:r>
            <a:endParaRPr lang="en-US" sz="3600" dirty="0"/>
          </a:p>
        </p:txBody>
      </p:sp>
      <p:sp>
        <p:nvSpPr>
          <p:cNvPr id="51" name="Text 17"/>
          <p:cNvSpPr/>
          <p:nvPr/>
        </p:nvSpPr>
        <p:spPr>
          <a:xfrm>
            <a:off x="13349368" y="6553200"/>
            <a:ext cx="3353219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218B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총 매출 15억 목표</a:t>
            </a:r>
            <a:endParaRPr lang="en-US" sz="3600" dirty="0"/>
          </a:p>
        </p:txBody>
      </p:sp>
      <p:sp>
        <p:nvSpPr>
          <p:cNvPr id="52" name="Text 18"/>
          <p:cNvSpPr/>
          <p:nvPr/>
        </p:nvSpPr>
        <p:spPr>
          <a:xfrm>
            <a:off x="18938067" y="4483100"/>
            <a:ext cx="3658057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969DA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총 매출 100억 이상</a:t>
            </a:r>
            <a:endParaRPr lang="en-US" sz="3600" dirty="0"/>
          </a:p>
        </p:txBody>
      </p:sp>
      <p:sp>
        <p:nvSpPr>
          <p:cNvPr id="53" name="Shape 19"/>
          <p:cNvSpPr/>
          <p:nvPr/>
        </p:nvSpPr>
        <p:spPr>
          <a:xfrm>
            <a:off x="762095" y="9245600"/>
            <a:ext cx="22862858" cy="3708400"/>
          </a:xfrm>
          <a:prstGeom prst="rect">
            <a:avLst/>
          </a:prstGeom>
          <a:noFill/>
          <a:ln/>
        </p:spPr>
      </p:sp>
      <p:sp>
        <p:nvSpPr>
          <p:cNvPr id="54" name="Shape 20"/>
          <p:cNvSpPr/>
          <p:nvPr/>
        </p:nvSpPr>
        <p:spPr>
          <a:xfrm>
            <a:off x="939917" y="9245600"/>
            <a:ext cx="5341018" cy="3708400"/>
          </a:xfrm>
          <a:prstGeom prst="roundRect">
            <a:avLst>
              <a:gd name="adj" fmla="val 8137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55" name="Text 21"/>
          <p:cNvSpPr/>
          <p:nvPr/>
        </p:nvSpPr>
        <p:spPr>
          <a:xfrm>
            <a:off x="3210326" y="10147300"/>
            <a:ext cx="952619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초기</a:t>
            </a:r>
            <a:endParaRPr lang="en-US" sz="3600" dirty="0"/>
          </a:p>
        </p:txBody>
      </p:sp>
      <p:sp>
        <p:nvSpPr>
          <p:cNvPr id="56" name="Text 22"/>
          <p:cNvSpPr/>
          <p:nvPr/>
        </p:nvSpPr>
        <p:spPr>
          <a:xfrm>
            <a:off x="1501963" y="10782300"/>
            <a:ext cx="4216927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Homekit IoT 콘센트</a:t>
            </a:r>
            <a:endParaRPr lang="en-US" sz="2400" dirty="0"/>
          </a:p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시제품 개발</a:t>
            </a:r>
            <a:endParaRPr lang="en-US" sz="2400" dirty="0"/>
          </a:p>
        </p:txBody>
      </p:sp>
      <p:sp>
        <p:nvSpPr>
          <p:cNvPr id="57" name="Text 23"/>
          <p:cNvSpPr/>
          <p:nvPr/>
        </p:nvSpPr>
        <p:spPr>
          <a:xfrm>
            <a:off x="1501963" y="11671300"/>
            <a:ext cx="4216927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사업 모델 구축</a:t>
            </a:r>
            <a:endParaRPr lang="en-US" sz="2400" dirty="0"/>
          </a:p>
        </p:txBody>
      </p:sp>
      <p:sp>
        <p:nvSpPr>
          <p:cNvPr id="58" name="Shape 24"/>
          <p:cNvSpPr/>
          <p:nvPr/>
        </p:nvSpPr>
        <p:spPr>
          <a:xfrm>
            <a:off x="6661983" y="9245600"/>
            <a:ext cx="5341018" cy="3708400"/>
          </a:xfrm>
          <a:prstGeom prst="roundRect">
            <a:avLst>
              <a:gd name="adj" fmla="val 8137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59" name="Text 25"/>
          <p:cNvSpPr/>
          <p:nvPr/>
        </p:nvSpPr>
        <p:spPr>
          <a:xfrm>
            <a:off x="8214752" y="10096500"/>
            <a:ext cx="2235479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Matter</a:t>
            </a:r>
            <a:endParaRPr lang="en-US" sz="3600" dirty="0"/>
          </a:p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콘센트 판매</a:t>
            </a:r>
            <a:endParaRPr lang="en-US" sz="3600" dirty="0"/>
          </a:p>
        </p:txBody>
      </p:sp>
      <p:sp>
        <p:nvSpPr>
          <p:cNvPr id="60" name="Text 26"/>
          <p:cNvSpPr/>
          <p:nvPr/>
        </p:nvSpPr>
        <p:spPr>
          <a:xfrm>
            <a:off x="8240155" y="11239500"/>
            <a:ext cx="2184673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기기 개발 및 홍보</a:t>
            </a:r>
            <a:endParaRPr lang="en-US" sz="2400" dirty="0"/>
          </a:p>
        </p:txBody>
      </p:sp>
      <p:sp>
        <p:nvSpPr>
          <p:cNvPr id="61" name="Text 27"/>
          <p:cNvSpPr/>
          <p:nvPr/>
        </p:nvSpPr>
        <p:spPr>
          <a:xfrm>
            <a:off x="7846406" y="11734800"/>
            <a:ext cx="2972171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펀딩을 통한 콘센트 판매</a:t>
            </a:r>
            <a:endParaRPr lang="en-US" sz="2400" dirty="0"/>
          </a:p>
        </p:txBody>
      </p:sp>
      <p:sp>
        <p:nvSpPr>
          <p:cNvPr id="62" name="Shape 28"/>
          <p:cNvSpPr/>
          <p:nvPr/>
        </p:nvSpPr>
        <p:spPr>
          <a:xfrm>
            <a:off x="12384048" y="9245600"/>
            <a:ext cx="5341018" cy="3708400"/>
          </a:xfrm>
          <a:prstGeom prst="roundRect">
            <a:avLst>
              <a:gd name="adj" fmla="val 8137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63" name="Text 29"/>
          <p:cNvSpPr/>
          <p:nvPr/>
        </p:nvSpPr>
        <p:spPr>
          <a:xfrm>
            <a:off x="12434854" y="9912350"/>
            <a:ext cx="5239405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Matter</a:t>
            </a:r>
            <a:endParaRPr lang="en-US" sz="3600" dirty="0"/>
          </a:p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스마트 홈 기업</a:t>
            </a:r>
            <a:endParaRPr lang="en-US" sz="3600" dirty="0"/>
          </a:p>
        </p:txBody>
      </p:sp>
      <p:sp>
        <p:nvSpPr>
          <p:cNvPr id="64" name="Text 30"/>
          <p:cNvSpPr/>
          <p:nvPr/>
        </p:nvSpPr>
        <p:spPr>
          <a:xfrm>
            <a:off x="12460257" y="11055350"/>
            <a:ext cx="518859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국내 시장의 점유율 10% 목표</a:t>
            </a:r>
            <a:endParaRPr lang="en-US" sz="2400" dirty="0"/>
          </a:p>
        </p:txBody>
      </p:sp>
      <p:sp>
        <p:nvSpPr>
          <p:cNvPr id="65" name="Text 31"/>
          <p:cNvSpPr/>
          <p:nvPr/>
        </p:nvSpPr>
        <p:spPr>
          <a:xfrm>
            <a:off x="12460257" y="11550650"/>
            <a:ext cx="518859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스마트 콘센트, 멀티탭, 매립형 스위치 등 제작 및 판매</a:t>
            </a:r>
            <a:endParaRPr lang="en-US" sz="2400" dirty="0"/>
          </a:p>
        </p:txBody>
      </p:sp>
      <p:sp>
        <p:nvSpPr>
          <p:cNvPr id="66" name="Shape 32"/>
          <p:cNvSpPr/>
          <p:nvPr/>
        </p:nvSpPr>
        <p:spPr>
          <a:xfrm>
            <a:off x="18106113" y="9245600"/>
            <a:ext cx="5341018" cy="3708400"/>
          </a:xfrm>
          <a:prstGeom prst="roundRect">
            <a:avLst>
              <a:gd name="adj" fmla="val 8137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67" name="Text 33"/>
          <p:cNvSpPr/>
          <p:nvPr/>
        </p:nvSpPr>
        <p:spPr>
          <a:xfrm>
            <a:off x="19004750" y="9912350"/>
            <a:ext cx="3543743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글로벌 IoT</a:t>
            </a:r>
            <a:endParaRPr lang="en-US" sz="3600" dirty="0"/>
          </a:p>
          <a:p>
            <a:pPr algn="ctr" indent="0" marL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기기 &amp; 솔루션 회사</a:t>
            </a:r>
            <a:endParaRPr lang="en-US" sz="3600" dirty="0"/>
          </a:p>
        </p:txBody>
      </p:sp>
      <p:sp>
        <p:nvSpPr>
          <p:cNvPr id="68" name="Text 34"/>
          <p:cNvSpPr/>
          <p:nvPr/>
        </p:nvSpPr>
        <p:spPr>
          <a:xfrm>
            <a:off x="18182323" y="11055350"/>
            <a:ext cx="518859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기업용 IoT 솔루션 판매 등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기업으로 성장</a:t>
            </a:r>
            <a:endParaRPr lang="en-US" sz="2400" dirty="0"/>
          </a:p>
        </p:txBody>
      </p:sp>
      <p:sp>
        <p:nvSpPr>
          <p:cNvPr id="69" name="Text 35"/>
          <p:cNvSpPr/>
          <p:nvPr/>
        </p:nvSpPr>
        <p:spPr>
          <a:xfrm>
            <a:off x="18182323" y="11918950"/>
            <a:ext cx="5188598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해외 진출</a:t>
            </a:r>
            <a:endParaRPr lang="en-US" sz="2400" dirty="0"/>
          </a:p>
        </p:txBody>
      </p:sp>
      <p:sp>
        <p:nvSpPr>
          <p:cNvPr id="70" name="Shape 36"/>
          <p:cNvSpPr/>
          <p:nvPr/>
        </p:nvSpPr>
        <p:spPr>
          <a:xfrm>
            <a:off x="698587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71" name="Text 37"/>
          <p:cNvSpPr/>
          <p:nvPr/>
        </p:nvSpPr>
        <p:spPr>
          <a:xfrm>
            <a:off x="1333667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- 6 글로벌 진출 전략</a:t>
            </a:r>
            <a:endParaRPr lang="en-US" sz="2600" dirty="0"/>
          </a:p>
        </p:txBody>
      </p:sp>
      <p:sp>
        <p:nvSpPr>
          <p:cNvPr id="72" name="Text 38"/>
          <p:cNvSpPr/>
          <p:nvPr/>
        </p:nvSpPr>
        <p:spPr>
          <a:xfrm>
            <a:off x="1333667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국내시장에서 Matter IoT 기업으로 거듭난 뒤, 해외시장에 진출하겠습니다.</a:t>
            </a:r>
            <a:endParaRPr lang="en-US" sz="5600" dirty="0"/>
          </a:p>
        </p:txBody>
      </p:sp>
      <p:sp>
        <p:nvSpPr>
          <p:cNvPr id="73" name="Text 39"/>
          <p:cNvSpPr/>
          <p:nvPr/>
        </p:nvSpPr>
        <p:spPr>
          <a:xfrm>
            <a:off x="1333667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국내 IoT 매출 중 11%가 내수시장에서 이루어지는 상황(과기정통부)인 만큼 신중한 글로벌 진출 전략을 세우겠습니다.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99587" y="825500"/>
            <a:ext cx="14975172" cy="1230630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699587" y="825500"/>
            <a:ext cx="14975172" cy="2032000"/>
          </a:xfrm>
          <a:prstGeom prst="roundRect">
            <a:avLst>
              <a:gd name="adj" fmla="val 14850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222f3e">
                <a:alpha val="2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4699587" y="825500"/>
            <a:ext cx="14975172" cy="2032000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5398175" y="1333500"/>
            <a:ext cx="6655632" cy="1016000"/>
          </a:xfrm>
          <a:prstGeom prst="rect">
            <a:avLst/>
          </a:prstGeom>
          <a:noFill/>
          <a:ln/>
        </p:spPr>
      </p:sp>
      <p:pic>
        <p:nvPicPr>
          <p:cNvPr id="6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8175" y="1333500"/>
            <a:ext cx="1016127" cy="1016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679727" y="1303867"/>
            <a:ext cx="453023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1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6681035" y="1303867"/>
            <a:ext cx="1646973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문제점</a:t>
            </a:r>
            <a:endParaRPr lang="en-US" sz="4400" dirty="0"/>
          </a:p>
        </p:txBody>
      </p:sp>
      <p:sp>
        <p:nvSpPr>
          <p:cNvPr id="9" name="Shape 6"/>
          <p:cNvSpPr/>
          <p:nvPr/>
        </p:nvSpPr>
        <p:spPr>
          <a:xfrm>
            <a:off x="12320540" y="1517650"/>
            <a:ext cx="6655632" cy="647700"/>
          </a:xfrm>
          <a:prstGeom prst="rect">
            <a:avLst/>
          </a:prstGeom>
          <a:noFill/>
          <a:ln/>
        </p:spPr>
      </p:sp>
      <p:sp>
        <p:nvSpPr>
          <p:cNvPr id="10" name="Text 7"/>
          <p:cNvSpPr/>
          <p:nvPr/>
        </p:nvSpPr>
        <p:spPr>
          <a:xfrm rot="21600000">
            <a:off x="12317166" y="1554361"/>
            <a:ext cx="1964512" cy="78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(Problem)</a:t>
            </a:r>
            <a:endParaRPr lang="en-US" sz="3200" dirty="0"/>
          </a:p>
        </p:txBody>
      </p:sp>
      <p:sp>
        <p:nvSpPr>
          <p:cNvPr id="11" name="Shape 8"/>
          <p:cNvSpPr/>
          <p:nvPr/>
        </p:nvSpPr>
        <p:spPr>
          <a:xfrm>
            <a:off x="4699587" y="3200400"/>
            <a:ext cx="14975172" cy="2032000"/>
          </a:xfrm>
          <a:prstGeom prst="roundRect">
            <a:avLst>
              <a:gd name="adj" fmla="val 14850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222f3e">
                <a:alpha val="20000"/>
              </a:srgbClr>
            </a:outerShdw>
          </a:effectLst>
        </p:spPr>
      </p:sp>
      <p:pic>
        <p:nvPicPr>
          <p:cNvPr id="12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87" y="3200400"/>
            <a:ext cx="14975172" cy="2032000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5398175" y="3708400"/>
            <a:ext cx="6655632" cy="1016000"/>
          </a:xfrm>
          <a:prstGeom prst="rect">
            <a:avLst/>
          </a:prstGeom>
          <a:noFill/>
          <a:ln/>
        </p:spPr>
      </p:sp>
      <p:pic>
        <p:nvPicPr>
          <p:cNvPr id="14" name="Image 2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75" y="3708400"/>
            <a:ext cx="1016127" cy="1016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41622" y="3678767"/>
            <a:ext cx="529233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2</a:t>
            </a:r>
            <a:endParaRPr lang="en-US" sz="4400" dirty="0"/>
          </a:p>
        </p:txBody>
      </p:sp>
      <p:sp>
        <p:nvSpPr>
          <p:cNvPr id="16" name="Text 11"/>
          <p:cNvSpPr/>
          <p:nvPr/>
        </p:nvSpPr>
        <p:spPr>
          <a:xfrm rot="21600000">
            <a:off x="6663173" y="3777555"/>
            <a:ext cx="4911281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솔루션 및 핵심 경쟁력</a:t>
            </a:r>
            <a:endParaRPr lang="en-US" sz="4400" dirty="0"/>
          </a:p>
        </p:txBody>
      </p:sp>
      <p:sp>
        <p:nvSpPr>
          <p:cNvPr id="17" name="Shape 12"/>
          <p:cNvSpPr/>
          <p:nvPr/>
        </p:nvSpPr>
        <p:spPr>
          <a:xfrm>
            <a:off x="12320540" y="3892550"/>
            <a:ext cx="6655632" cy="647700"/>
          </a:xfrm>
          <a:prstGeom prst="rect">
            <a:avLst/>
          </a:prstGeom>
          <a:noFill/>
          <a:ln/>
        </p:spPr>
      </p:sp>
      <p:sp>
        <p:nvSpPr>
          <p:cNvPr id="18" name="Text 13"/>
          <p:cNvSpPr/>
          <p:nvPr/>
        </p:nvSpPr>
        <p:spPr>
          <a:xfrm rot="21600000">
            <a:off x="12318555" y="3929261"/>
            <a:ext cx="1939109" cy="78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(Solution)</a:t>
            </a:r>
            <a:endParaRPr lang="en-US" sz="3200" dirty="0"/>
          </a:p>
        </p:txBody>
      </p:sp>
      <p:sp>
        <p:nvSpPr>
          <p:cNvPr id="19" name="Shape 14"/>
          <p:cNvSpPr/>
          <p:nvPr/>
        </p:nvSpPr>
        <p:spPr>
          <a:xfrm>
            <a:off x="4699587" y="5575300"/>
            <a:ext cx="14975172" cy="3606800"/>
          </a:xfrm>
          <a:prstGeom prst="roundRect">
            <a:avLst>
              <a:gd name="adj" fmla="val 8366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222f3e">
                <a:alpha val="20000"/>
              </a:srgbClr>
            </a:outerShdw>
          </a:effectLst>
        </p:spPr>
      </p:sp>
      <p:pic>
        <p:nvPicPr>
          <p:cNvPr id="20" name="Image 3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587" y="5575300"/>
            <a:ext cx="14975172" cy="360680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398175" y="6870700"/>
            <a:ext cx="6655632" cy="1016000"/>
          </a:xfrm>
          <a:prstGeom prst="rect">
            <a:avLst/>
          </a:prstGeom>
          <a:noFill/>
          <a:ln/>
        </p:spPr>
      </p:sp>
      <p:pic>
        <p:nvPicPr>
          <p:cNvPr id="22" name="Image 4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175" y="6870700"/>
            <a:ext cx="1016127" cy="10160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635271" y="6841067"/>
            <a:ext cx="541934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3</a:t>
            </a:r>
            <a:endParaRPr lang="en-US" sz="4400" dirty="0"/>
          </a:p>
        </p:txBody>
      </p:sp>
      <p:sp>
        <p:nvSpPr>
          <p:cNvPr id="24" name="Text 17"/>
          <p:cNvSpPr/>
          <p:nvPr/>
        </p:nvSpPr>
        <p:spPr>
          <a:xfrm rot="21600000">
            <a:off x="6677884" y="6939310"/>
            <a:ext cx="2726607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사업화 전략</a:t>
            </a:r>
            <a:endParaRPr lang="en-US" sz="4400" dirty="0"/>
          </a:p>
        </p:txBody>
      </p:sp>
      <p:sp>
        <p:nvSpPr>
          <p:cNvPr id="25" name="Shape 18"/>
          <p:cNvSpPr/>
          <p:nvPr/>
        </p:nvSpPr>
        <p:spPr>
          <a:xfrm>
            <a:off x="12320540" y="6083300"/>
            <a:ext cx="6655632" cy="2590800"/>
          </a:xfrm>
          <a:prstGeom prst="rect">
            <a:avLst/>
          </a:prstGeom>
          <a:noFill/>
          <a:ln/>
        </p:spPr>
      </p:sp>
      <p:sp>
        <p:nvSpPr>
          <p:cNvPr id="26" name="Text 19"/>
          <p:cNvSpPr/>
          <p:nvPr/>
        </p:nvSpPr>
        <p:spPr>
          <a:xfrm rot="21600000">
            <a:off x="11865466" y="6085284"/>
            <a:ext cx="3323582" cy="272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1. 목표시장 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2. 경쟁사 분석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3. 사업화 계획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4. 매출 전략</a:t>
            </a:r>
            <a:endParaRPr lang="en-US" sz="3200" dirty="0"/>
          </a:p>
        </p:txBody>
      </p:sp>
      <p:sp>
        <p:nvSpPr>
          <p:cNvPr id="27" name="Text 20"/>
          <p:cNvSpPr/>
          <p:nvPr/>
        </p:nvSpPr>
        <p:spPr>
          <a:xfrm rot="21600000">
            <a:off x="15750365" y="6083895"/>
            <a:ext cx="3323582" cy="272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5. 투자 유치 계획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   1) 필요자금 분석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   2) 기대 효과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6. 글로벌 진출 전략</a:t>
            </a:r>
            <a:endParaRPr lang="en-US" sz="3200" dirty="0"/>
          </a:p>
        </p:txBody>
      </p:sp>
      <p:sp>
        <p:nvSpPr>
          <p:cNvPr id="28" name="Shape 21"/>
          <p:cNvSpPr/>
          <p:nvPr/>
        </p:nvSpPr>
        <p:spPr>
          <a:xfrm>
            <a:off x="4699587" y="9525000"/>
            <a:ext cx="14975172" cy="3606800"/>
          </a:xfrm>
          <a:prstGeom prst="roundRect">
            <a:avLst>
              <a:gd name="adj" fmla="val 8366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222f3e">
                <a:alpha val="20000"/>
              </a:srgbClr>
            </a:outerShdw>
          </a:effectLst>
        </p:spPr>
      </p:sp>
      <p:sp>
        <p:nvSpPr>
          <p:cNvPr id="29" name="Shape 22"/>
          <p:cNvSpPr/>
          <p:nvPr/>
        </p:nvSpPr>
        <p:spPr>
          <a:xfrm>
            <a:off x="4699587" y="9525000"/>
            <a:ext cx="14975172" cy="3606800"/>
          </a:xfrm>
          <a:prstGeom prst="rect">
            <a:avLst/>
          </a:prstGeom>
          <a:noFill/>
          <a:ln/>
        </p:spPr>
      </p:sp>
      <p:sp>
        <p:nvSpPr>
          <p:cNvPr id="30" name="Shape 23"/>
          <p:cNvSpPr/>
          <p:nvPr/>
        </p:nvSpPr>
        <p:spPr>
          <a:xfrm>
            <a:off x="5398175" y="10820400"/>
            <a:ext cx="6655632" cy="1016000"/>
          </a:xfrm>
          <a:prstGeom prst="rect">
            <a:avLst/>
          </a:prstGeom>
          <a:noFill/>
          <a:ln/>
        </p:spPr>
      </p:sp>
      <p:pic>
        <p:nvPicPr>
          <p:cNvPr id="31" name="Image 5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175" y="10820400"/>
            <a:ext cx="1016127" cy="10160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5628920" y="10790767"/>
            <a:ext cx="554636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FFFFFF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4</a:t>
            </a:r>
            <a:endParaRPr lang="en-US" sz="4400" dirty="0"/>
          </a:p>
        </p:txBody>
      </p:sp>
      <p:sp>
        <p:nvSpPr>
          <p:cNvPr id="33" name="Text 25"/>
          <p:cNvSpPr/>
          <p:nvPr/>
        </p:nvSpPr>
        <p:spPr>
          <a:xfrm rot="21600000">
            <a:off x="6681903" y="10889010"/>
            <a:ext cx="1761287" cy="107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40"/>
              </a:lnSpc>
              <a:buNone/>
            </a:pPr>
            <a:r>
              <a:rPr lang="en-US" sz="44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팀 소개</a:t>
            </a:r>
            <a:endParaRPr lang="en-US" sz="4400" dirty="0"/>
          </a:p>
        </p:txBody>
      </p:sp>
      <p:sp>
        <p:nvSpPr>
          <p:cNvPr id="34" name="Shape 26"/>
          <p:cNvSpPr/>
          <p:nvPr/>
        </p:nvSpPr>
        <p:spPr>
          <a:xfrm>
            <a:off x="12320540" y="10033000"/>
            <a:ext cx="6655632" cy="2590800"/>
          </a:xfrm>
          <a:prstGeom prst="rect">
            <a:avLst/>
          </a:prstGeom>
          <a:noFill/>
          <a:ln/>
        </p:spPr>
      </p:sp>
      <p:sp>
        <p:nvSpPr>
          <p:cNvPr id="35" name="Text 27"/>
          <p:cNvSpPr/>
          <p:nvPr/>
        </p:nvSpPr>
        <p:spPr>
          <a:xfrm rot="21600000">
            <a:off x="10802303" y="10034984"/>
            <a:ext cx="6791115" cy="272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1. 팀 소개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   1) 대표자 이력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2. 주주 및 旣투자 현황</a:t>
            </a:r>
            <a:endParaRPr lang="en-US" sz="3200" dirty="0"/>
          </a:p>
          <a:p>
            <a:pPr algn="l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3. 연혁 및 기타사항</a:t>
            </a:r>
            <a:endParaRPr lang="en-US" sz="3200" dirty="0"/>
          </a:p>
        </p:txBody>
      </p:sp>
      <p:sp>
        <p:nvSpPr>
          <p:cNvPr id="36" name="Shape 28"/>
          <p:cNvSpPr/>
          <p:nvPr/>
        </p:nvSpPr>
        <p:spPr>
          <a:xfrm>
            <a:off x="0" y="0"/>
            <a:ext cx="24387048" cy="1714500"/>
          </a:xfrm>
          <a:prstGeom prst="rect">
            <a:avLst/>
          </a:prstGeom>
          <a:noFill/>
          <a:ln/>
        </p:spPr>
      </p:sp>
      <p:sp>
        <p:nvSpPr>
          <p:cNvPr id="37" name="Text 29"/>
          <p:cNvSpPr/>
          <p:nvPr/>
        </p:nvSpPr>
        <p:spPr>
          <a:xfrm>
            <a:off x="1270159" y="1174750"/>
            <a:ext cx="1824795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Contents</a:t>
            </a:r>
            <a:endParaRPr lang="en-US" sz="2600" dirty="0"/>
          </a:p>
        </p:txBody>
      </p:sp>
      <p:sp>
        <p:nvSpPr>
          <p:cNvPr id="38" name="Shape 30"/>
          <p:cNvSpPr/>
          <p:nvPr/>
        </p:nvSpPr>
        <p:spPr>
          <a:xfrm>
            <a:off x="21592699" y="1143000"/>
            <a:ext cx="1524191" cy="571500"/>
          </a:xfrm>
          <a:prstGeom prst="rect">
            <a:avLst/>
          </a:prstGeom>
          <a:noFill/>
          <a:ln/>
        </p:spPr>
      </p:sp>
      <p:pic>
        <p:nvPicPr>
          <p:cNvPr id="39" name="Image 6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75891" y="1140968"/>
            <a:ext cx="422709" cy="421843"/>
          </a:xfrm>
          <a:prstGeom prst="rect">
            <a:avLst/>
          </a:prstGeom>
        </p:spPr>
      </p:pic>
      <p:pic>
        <p:nvPicPr>
          <p:cNvPr id="40" name="Image 7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592699" y="1143000"/>
            <a:ext cx="1035179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2095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문제점 (PROBLEM)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IoT 기기를 사용할 때 불편한 점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1397175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스마트하지 않은 IoT 기기</a:t>
            </a:r>
            <a:endParaRPr lang="en-US" sz="2400" dirty="0"/>
          </a:p>
        </p:txBody>
      </p:sp>
      <p:pic>
        <p:nvPicPr>
          <p:cNvPr id="6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6" y="3492500"/>
            <a:ext cx="18430003" cy="102235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574997" y="5899150"/>
            <a:ext cx="7385973" cy="5283200"/>
          </a:xfrm>
          <a:prstGeom prst="rect">
            <a:avLst/>
          </a:prstGeom>
          <a:noFill/>
          <a:ln/>
        </p:spPr>
      </p:sp>
      <p:sp>
        <p:nvSpPr>
          <p:cNvPr id="8" name="Shape 5"/>
          <p:cNvSpPr/>
          <p:nvPr/>
        </p:nvSpPr>
        <p:spPr>
          <a:xfrm>
            <a:off x="1574997" y="5899150"/>
            <a:ext cx="7385973" cy="1066800"/>
          </a:xfrm>
          <a:prstGeom prst="rect">
            <a:avLst/>
          </a:prstGeom>
          <a:noFill/>
          <a:ln/>
        </p:spPr>
      </p:sp>
      <p:pic>
        <p:nvPicPr>
          <p:cNvPr id="9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97" y="5899150"/>
            <a:ext cx="812902" cy="812800"/>
          </a:xfrm>
          <a:prstGeom prst="rect">
            <a:avLst/>
          </a:prstGeom>
        </p:spPr>
      </p:pic>
      <p:pic>
        <p:nvPicPr>
          <p:cNvPr id="10" name="Image 2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4856" y="5969000"/>
            <a:ext cx="673184" cy="6731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718140" y="5899150"/>
            <a:ext cx="6369846" cy="1193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IoT 기기를 사용하려면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앱을 설치해야하고, 회원가입까지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 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해야해서 불편합니다,</a:t>
            </a:r>
            <a:endParaRPr lang="en-US" sz="3000" dirty="0"/>
          </a:p>
        </p:txBody>
      </p:sp>
      <p:sp>
        <p:nvSpPr>
          <p:cNvPr id="12" name="Shape 7"/>
          <p:cNvSpPr/>
          <p:nvPr/>
        </p:nvSpPr>
        <p:spPr>
          <a:xfrm>
            <a:off x="1574997" y="7473950"/>
            <a:ext cx="7385973" cy="1600200"/>
          </a:xfrm>
          <a:prstGeom prst="rect">
            <a:avLst/>
          </a:prstGeom>
          <a:noFill/>
          <a:ln/>
        </p:spPr>
      </p:sp>
      <p:pic>
        <p:nvPicPr>
          <p:cNvPr id="13" name="Image 3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997" y="7473950"/>
            <a:ext cx="812902" cy="812800"/>
          </a:xfrm>
          <a:prstGeom prst="rect">
            <a:avLst/>
          </a:prstGeom>
        </p:spPr>
      </p:pic>
      <p:pic>
        <p:nvPicPr>
          <p:cNvPr id="14" name="Image 4" descr=" 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4856" y="7543800"/>
            <a:ext cx="673184" cy="6731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718140" y="7473950"/>
            <a:ext cx="6369846" cy="172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연결 과정도 번거롭습니다.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 ‘</a:t>
            </a:r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IoT 기기의 Wi-Fi에 접속한 뒤, 계속 설정을 진행하여야 합니다.</a:t>
            </a:r>
            <a:endParaRPr lang="en-US" sz="3000" dirty="0"/>
          </a:p>
        </p:txBody>
      </p:sp>
      <p:sp>
        <p:nvSpPr>
          <p:cNvPr id="16" name="Shape 9"/>
          <p:cNvSpPr/>
          <p:nvPr/>
        </p:nvSpPr>
        <p:spPr>
          <a:xfrm>
            <a:off x="1574997" y="9582150"/>
            <a:ext cx="7385973" cy="1600200"/>
          </a:xfrm>
          <a:prstGeom prst="rect">
            <a:avLst/>
          </a:prstGeom>
          <a:noFill/>
          <a:ln/>
        </p:spPr>
      </p:sp>
      <p:pic>
        <p:nvPicPr>
          <p:cNvPr id="17" name="Image 5" descr=" 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997" y="9582150"/>
            <a:ext cx="812902" cy="812800"/>
          </a:xfrm>
          <a:prstGeom prst="rect">
            <a:avLst/>
          </a:prstGeom>
        </p:spPr>
      </p:pic>
      <p:pic>
        <p:nvPicPr>
          <p:cNvPr id="18" name="Image 6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4856" y="9652000"/>
            <a:ext cx="673184" cy="6731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718140" y="9582150"/>
            <a:ext cx="6369846" cy="172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스케쥴 갯수 제한과 광고 등, 유료 구독 기능 결제를 요구합니다. (지나친 SaaS 모델)</a:t>
            </a:r>
            <a:endParaRPr lang="en-US" sz="3000" dirty="0"/>
          </a:p>
        </p:txBody>
      </p:sp>
      <p:sp>
        <p:nvSpPr>
          <p:cNvPr id="20" name="Shape 11"/>
          <p:cNvSpPr/>
          <p:nvPr/>
        </p:nvSpPr>
        <p:spPr>
          <a:xfrm>
            <a:off x="9469033" y="5619750"/>
            <a:ext cx="7385973" cy="5842000"/>
          </a:xfrm>
          <a:prstGeom prst="rect">
            <a:avLst/>
          </a:prstGeom>
          <a:noFill/>
          <a:ln/>
        </p:spPr>
      </p:sp>
      <p:sp>
        <p:nvSpPr>
          <p:cNvPr id="21" name="Shape 12"/>
          <p:cNvSpPr/>
          <p:nvPr/>
        </p:nvSpPr>
        <p:spPr>
          <a:xfrm>
            <a:off x="9469033" y="5619750"/>
            <a:ext cx="7385973" cy="3733800"/>
          </a:xfrm>
          <a:prstGeom prst="rect">
            <a:avLst/>
          </a:prstGeom>
          <a:noFill/>
          <a:ln/>
        </p:spPr>
      </p:sp>
      <p:pic>
        <p:nvPicPr>
          <p:cNvPr id="22" name="Image 7" descr=" 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9033" y="5619750"/>
            <a:ext cx="812902" cy="812800"/>
          </a:xfrm>
          <a:prstGeom prst="rect">
            <a:avLst/>
          </a:prstGeom>
        </p:spPr>
      </p:pic>
      <p:pic>
        <p:nvPicPr>
          <p:cNvPr id="23" name="Image 8" descr=" 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8892" y="5689600"/>
            <a:ext cx="673184" cy="6731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10612176" y="5619750"/>
            <a:ext cx="6369846" cy="3860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아이폰을 제대로 지원하는 IoT 기기는 단 두 종 뿐이며, 국내 지원 회사는 없습니다. </a:t>
            </a:r>
            <a:endParaRPr lang="en-US" sz="3000" dirty="0"/>
          </a:p>
          <a:p>
            <a:pPr algn="l" indent="0" marL="0">
              <a:lnSpc>
                <a:spcPts val="4200"/>
              </a:lnSpc>
              <a:buNone/>
            </a:pPr>
            <a:r>
              <a:rPr lang="en-US" sz="3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아이폰에서는 앱을 깔고 연결한 뒤 다시 단축어를 설정하는 것은 기본이고, 아이폰 제어센터의 IoT 제어기능을 사용할 수도 없습니다. 아이폰 사용자를 위한 IoT 기기가 필요합니다.</a:t>
            </a:r>
            <a:endParaRPr lang="en-US" sz="3000" dirty="0"/>
          </a:p>
        </p:txBody>
      </p:sp>
      <p:sp>
        <p:nvSpPr>
          <p:cNvPr id="25" name="Shape 14"/>
          <p:cNvSpPr/>
          <p:nvPr/>
        </p:nvSpPr>
        <p:spPr>
          <a:xfrm>
            <a:off x="9469033" y="9861550"/>
            <a:ext cx="7385973" cy="1600200"/>
          </a:xfrm>
          <a:prstGeom prst="rect">
            <a:avLst/>
          </a:prstGeom>
          <a:noFill/>
          <a:ln/>
        </p:spPr>
      </p:sp>
      <p:pic>
        <p:nvPicPr>
          <p:cNvPr id="26" name="Image 9" descr=" 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9033" y="9861550"/>
            <a:ext cx="812902" cy="812800"/>
          </a:xfrm>
          <a:prstGeom prst="rect">
            <a:avLst/>
          </a:prstGeom>
        </p:spPr>
      </p:pic>
      <p:pic>
        <p:nvPicPr>
          <p:cNvPr id="27" name="Image 10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3489" y="9906000"/>
            <a:ext cx="723990" cy="723900"/>
          </a:xfrm>
          <a:prstGeom prst="rect">
            <a:avLst/>
          </a:prstGeom>
        </p:spPr>
      </p:pic>
      <p:pic>
        <p:nvPicPr>
          <p:cNvPr id="28" name="Image 11" descr=" 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97813" y="9960620"/>
            <a:ext cx="5997407" cy="1412081"/>
          </a:xfrm>
          <a:prstGeom prst="rect">
            <a:avLst/>
          </a:prstGeom>
        </p:spPr>
      </p:pic>
      <p:pic>
        <p:nvPicPr>
          <p:cNvPr id="29" name="Image 12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856007" y="4102100"/>
            <a:ext cx="2832454" cy="4368800"/>
          </a:xfrm>
          <a:prstGeom prst="rect">
            <a:avLst/>
          </a:prstGeom>
        </p:spPr>
      </p:pic>
      <p:pic>
        <p:nvPicPr>
          <p:cNvPr id="30" name="Image 13" descr=" 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023553" y="4102100"/>
            <a:ext cx="2830110" cy="4368800"/>
          </a:xfrm>
          <a:prstGeom prst="rect">
            <a:avLst/>
          </a:prstGeom>
        </p:spPr>
      </p:pic>
      <p:pic>
        <p:nvPicPr>
          <p:cNvPr id="31" name="Image 14" descr=" 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312264" y="8178800"/>
            <a:ext cx="7074784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2095" y="4165600"/>
            <a:ext cx="9488086" cy="8788400"/>
          </a:xfrm>
          <a:prstGeom prst="roundRect">
            <a:avLst>
              <a:gd name="adj" fmla="val 3434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1270159" y="5803900"/>
            <a:ext cx="8471959" cy="220980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1168546" y="5803900"/>
            <a:ext cx="8675184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8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상호 호환이 되지 않는 앱들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1202417" y="6756400"/>
            <a:ext cx="8607442" cy="139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아이폰에서는 제어센터와 시리로 사용할 수 없어</a:t>
            </a:r>
            <a:endParaRPr lang="en-US" sz="3200" dirty="0"/>
          </a:p>
          <a:p>
            <a:pPr algn="ctr" indent="0" marL="0">
              <a:lnSpc>
                <a:spcPts val="495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반쪽짜리 IoT 기기로 쓰이고 있습니다.</a:t>
            </a:r>
            <a:endParaRPr lang="en-US" sz="3200" dirty="0"/>
          </a:p>
        </p:txBody>
      </p:sp>
      <p:sp>
        <p:nvSpPr>
          <p:cNvPr id="6" name="Shape 4"/>
          <p:cNvSpPr/>
          <p:nvPr/>
        </p:nvSpPr>
        <p:spPr>
          <a:xfrm>
            <a:off x="1886186" y="8648700"/>
            <a:ext cx="7239905" cy="266700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>
            <a:off x="1886186" y="8648700"/>
            <a:ext cx="7239905" cy="1143000"/>
          </a:xfrm>
          <a:prstGeom prst="rect">
            <a:avLst/>
          </a:prstGeom>
          <a:noFill/>
          <a:ln/>
        </p:spPr>
      </p:sp>
      <p:pic>
        <p:nvPicPr>
          <p:cNvPr id="8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59170" y="8572500"/>
            <a:ext cx="1397175" cy="1397000"/>
          </a:xfrm>
          <a:prstGeom prst="rect">
            <a:avLst/>
          </a:prstGeom>
        </p:spPr>
      </p:pic>
      <p:pic>
        <p:nvPicPr>
          <p:cNvPr id="9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360" y="8572500"/>
            <a:ext cx="1397175" cy="1397000"/>
          </a:xfrm>
          <a:prstGeom prst="rect">
            <a:avLst/>
          </a:prstGeom>
        </p:spPr>
      </p:pic>
      <p:pic>
        <p:nvPicPr>
          <p:cNvPr id="10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7551" y="8572500"/>
            <a:ext cx="1397175" cy="1397000"/>
          </a:xfrm>
          <a:prstGeom prst="rect">
            <a:avLst/>
          </a:prstGeom>
        </p:spPr>
      </p:pic>
      <p:pic>
        <p:nvPicPr>
          <p:cNvPr id="11" name="Image 3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1741" y="8572500"/>
            <a:ext cx="1397175" cy="1397000"/>
          </a:xfrm>
          <a:prstGeom prst="rect">
            <a:avLst/>
          </a:prstGeom>
        </p:spPr>
      </p:pic>
      <p:pic>
        <p:nvPicPr>
          <p:cNvPr id="12" name="Image 4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5932" y="8572500"/>
            <a:ext cx="1397175" cy="139700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2648281" y="10172700"/>
            <a:ext cx="5715714" cy="1143000"/>
          </a:xfrm>
          <a:prstGeom prst="rect">
            <a:avLst/>
          </a:prstGeom>
          <a:noFill/>
          <a:ln/>
        </p:spPr>
      </p:sp>
      <p:pic>
        <p:nvPicPr>
          <p:cNvPr id="14" name="Image 5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1265" y="10096500"/>
            <a:ext cx="1397175" cy="1397000"/>
          </a:xfrm>
          <a:prstGeom prst="rect">
            <a:avLst/>
          </a:prstGeom>
        </p:spPr>
      </p:pic>
      <p:pic>
        <p:nvPicPr>
          <p:cNvPr id="15" name="Image 6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45456" y="10096500"/>
            <a:ext cx="1397175" cy="1397000"/>
          </a:xfrm>
          <a:prstGeom prst="rect">
            <a:avLst/>
          </a:prstGeom>
        </p:spPr>
      </p:pic>
      <p:pic>
        <p:nvPicPr>
          <p:cNvPr id="16" name="Image 7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69646" y="10096500"/>
            <a:ext cx="1397175" cy="1397000"/>
          </a:xfrm>
          <a:prstGeom prst="rect">
            <a:avLst/>
          </a:prstGeom>
        </p:spPr>
      </p:pic>
      <p:pic>
        <p:nvPicPr>
          <p:cNvPr id="17" name="Image 8" descr=" 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93837" y="10096500"/>
            <a:ext cx="1397175" cy="1397000"/>
          </a:xfrm>
          <a:prstGeom prst="rect">
            <a:avLst/>
          </a:prstGeom>
        </p:spPr>
      </p:pic>
      <p:sp>
        <p:nvSpPr>
          <p:cNvPr id="18" name="Shape 7"/>
          <p:cNvSpPr/>
          <p:nvPr/>
        </p:nvSpPr>
        <p:spPr>
          <a:xfrm>
            <a:off x="17578997" y="4165600"/>
            <a:ext cx="6109464" cy="8788400"/>
          </a:xfrm>
          <a:prstGeom prst="roundRect">
            <a:avLst>
              <a:gd name="adj" fmla="val 4939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19" name="Text 8"/>
          <p:cNvSpPr/>
          <p:nvPr/>
        </p:nvSpPr>
        <p:spPr>
          <a:xfrm>
            <a:off x="17900771" y="5962650"/>
            <a:ext cx="5465916" cy="469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“국내에서는 아직 매터를 활용한 사업 모델 창출이 적극적이지 않은 상황이지만 </a:t>
            </a:r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Bold" pitchFamily="34" charset="0"/>
                <a:ea typeface="SF Pro Bold" pitchFamily="34" charset="-122"/>
                <a:cs typeface="SF Pro Bold" pitchFamily="34" charset="-120"/>
              </a:rPr>
              <a:t>결국에 매터가 적용되면 따라갈 수밖에 없는 분위기가 형성</a:t>
            </a:r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될 것으로 예상된다”</a:t>
            </a:r>
            <a:endParaRPr lang="en-US" sz="2800" dirty="0"/>
          </a:p>
          <a:p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 </a:t>
            </a:r>
            <a:endParaRPr lang="en-US" sz="2800" dirty="0"/>
          </a:p>
          <a:p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“빠른 시장 선점을 위해 </a:t>
            </a:r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Bold" pitchFamily="34" charset="0"/>
                <a:ea typeface="SF Pro Bold" pitchFamily="34" charset="-122"/>
                <a:cs typeface="SF Pro Bold" pitchFamily="34" charset="-120"/>
              </a:rPr>
              <a:t>국내에서도 적극적인 대응이 필요</a:t>
            </a:r>
            <a:pPr algn="ctr" indent="0" marL="0">
              <a:lnSpc>
                <a:spcPts val="4480"/>
              </a:lnSpc>
              <a:buNone/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해 보인다”</a:t>
            </a:r>
            <a:endParaRPr lang="en-US" sz="2800" dirty="0"/>
          </a:p>
        </p:txBody>
      </p:sp>
      <p:sp>
        <p:nvSpPr>
          <p:cNvPr id="20" name="Text 9"/>
          <p:cNvSpPr/>
          <p:nvPr/>
        </p:nvSpPr>
        <p:spPr>
          <a:xfrm>
            <a:off x="17930408" y="10877550"/>
            <a:ext cx="5406642" cy="338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40"/>
              </a:lnSpc>
              <a:buNone/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출처 : 전기신문(https://www.electimes.com)</a:t>
            </a:r>
            <a:endParaRPr lang="en-US" sz="1400" dirty="0"/>
          </a:p>
        </p:txBody>
      </p:sp>
      <p:sp>
        <p:nvSpPr>
          <p:cNvPr id="21" name="Shape 10"/>
          <p:cNvSpPr/>
          <p:nvPr/>
        </p:nvSpPr>
        <p:spPr>
          <a:xfrm>
            <a:off x="762095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22" name="Text 11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문제점 (PROBLEM)</a:t>
            </a:r>
            <a:endParaRPr lang="en-US" sz="2600" dirty="0"/>
          </a:p>
        </p:txBody>
      </p:sp>
      <p:sp>
        <p:nvSpPr>
          <p:cNvPr id="23" name="Text 12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Matter 표준을 따라가지 못하는 국내 IoT 업계</a:t>
            </a:r>
            <a:endParaRPr lang="en-US" sz="5600" dirty="0"/>
          </a:p>
        </p:txBody>
      </p:sp>
      <p:sp>
        <p:nvSpPr>
          <p:cNvPr id="24" name="Text 13"/>
          <p:cNvSpPr/>
          <p:nvPr/>
        </p:nvSpPr>
        <p:spPr>
          <a:xfrm>
            <a:off x="1397175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전체 IoT 출하량의 44%가 Matter 기기가 될 것으로 예상되지만, 아직 국내에 Matter를 지원하는 IoT 업체는 없습니다.</a:t>
            </a:r>
            <a:endParaRPr lang="en-US" sz="2400" dirty="0"/>
          </a:p>
        </p:txBody>
      </p:sp>
      <p:sp>
        <p:nvSpPr>
          <p:cNvPr id="25" name="Shape 14"/>
          <p:cNvSpPr/>
          <p:nvPr/>
        </p:nvSpPr>
        <p:spPr>
          <a:xfrm>
            <a:off x="10631229" y="4165600"/>
            <a:ext cx="6566721" cy="8788400"/>
          </a:xfrm>
          <a:prstGeom prst="roundRect">
            <a:avLst>
              <a:gd name="adj" fmla="val 4595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26" name="Shape 15"/>
          <p:cNvSpPr/>
          <p:nvPr/>
        </p:nvSpPr>
        <p:spPr>
          <a:xfrm>
            <a:off x="11444130" y="4800600"/>
            <a:ext cx="4864706" cy="7124702"/>
          </a:xfrm>
          <a:prstGeom prst="rect">
            <a:avLst/>
          </a:prstGeom>
          <a:noFill/>
          <a:ln/>
        </p:spPr>
      </p:sp>
      <p:sp>
        <p:nvSpPr>
          <p:cNvPr id="27" name="Shape 16"/>
          <p:cNvSpPr/>
          <p:nvPr/>
        </p:nvSpPr>
        <p:spPr>
          <a:xfrm>
            <a:off x="11444130" y="4800600"/>
            <a:ext cx="4864706" cy="1524000"/>
          </a:xfrm>
          <a:prstGeom prst="rect">
            <a:avLst/>
          </a:prstGeom>
          <a:noFill/>
          <a:ln/>
        </p:spPr>
      </p:sp>
      <p:sp>
        <p:nvSpPr>
          <p:cNvPr id="28" name="Text 17"/>
          <p:cNvSpPr/>
          <p:nvPr/>
        </p:nvSpPr>
        <p:spPr>
          <a:xfrm>
            <a:off x="11444130" y="4800600"/>
            <a:ext cx="5000190" cy="1100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증가하는 아이폰 점유율, 그러나 호환 IoT 기기는 국내 0</a:t>
            </a:r>
            <a:endParaRPr lang="en-US" sz="3200" dirty="0"/>
          </a:p>
        </p:txBody>
      </p:sp>
      <p:sp>
        <p:nvSpPr>
          <p:cNvPr id="29" name="Text 18"/>
          <p:cNvSpPr/>
          <p:nvPr/>
        </p:nvSpPr>
        <p:spPr>
          <a:xfrm>
            <a:off x="11444130" y="5892800"/>
            <a:ext cx="4923980" cy="491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한국갤럽 조사결과 국내 아이폰 점유율은 23%이며 걔속 성장중입니다 . 특히 18~19세와 30대에서는 절반이 넘는 점유율을 기록중입니다.</a:t>
            </a:r>
            <a:endParaRPr lang="en-US" sz="1400" dirty="0"/>
          </a:p>
        </p:txBody>
      </p:sp>
      <p:pic>
        <p:nvPicPr>
          <p:cNvPr id="30" name="Image 9" descr=" 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44130" y="6642100"/>
            <a:ext cx="4852006" cy="5245100"/>
          </a:xfrm>
          <a:prstGeom prst="rect">
            <a:avLst/>
          </a:prstGeom>
        </p:spPr>
      </p:pic>
      <p:pic>
        <p:nvPicPr>
          <p:cNvPr id="31" name="Image 10" descr=" 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44130" y="6642100"/>
            <a:ext cx="4852006" cy="5245100"/>
          </a:xfrm>
          <a:prstGeom prst="rect">
            <a:avLst/>
          </a:prstGeom>
        </p:spPr>
      </p:pic>
      <p:sp>
        <p:nvSpPr>
          <p:cNvPr id="32" name="Shape 19"/>
          <p:cNvSpPr/>
          <p:nvPr/>
        </p:nvSpPr>
        <p:spPr>
          <a:xfrm>
            <a:off x="11444130" y="6642100"/>
            <a:ext cx="4852006" cy="5245100"/>
          </a:xfrm>
          <a:prstGeom prst="rect">
            <a:avLst/>
          </a:prstGeom>
          <a:noFill/>
          <a:ln/>
        </p:spPr>
      </p:sp>
      <p:sp>
        <p:nvSpPr>
          <p:cNvPr id="33" name="Shape 20"/>
          <p:cNvSpPr/>
          <p:nvPr/>
        </p:nvSpPr>
        <p:spPr>
          <a:xfrm>
            <a:off x="11444130" y="6642100"/>
            <a:ext cx="4852006" cy="1046480"/>
          </a:xfrm>
          <a:prstGeom prst="rect">
            <a:avLst/>
          </a:prstGeom>
          <a:noFill/>
          <a:ln/>
        </p:spPr>
      </p:sp>
      <p:sp>
        <p:nvSpPr>
          <p:cNvPr id="34" name="Text 21"/>
          <p:cNvSpPr/>
          <p:nvPr/>
        </p:nvSpPr>
        <p:spPr>
          <a:xfrm>
            <a:off x="10991107" y="6527800"/>
            <a:ext cx="351411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100</a:t>
            </a:r>
            <a:endParaRPr lang="en-US" sz="1400" dirty="0"/>
          </a:p>
        </p:txBody>
      </p:sp>
      <p:pic>
        <p:nvPicPr>
          <p:cNvPr id="35" name="Image 11" descr=" 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44130" y="6642100"/>
            <a:ext cx="4852006" cy="0"/>
          </a:xfrm>
          <a:prstGeom prst="rect">
            <a:avLst/>
          </a:prstGeom>
        </p:spPr>
      </p:pic>
      <p:pic>
        <p:nvPicPr>
          <p:cNvPr id="36" name="Image 12" descr=" 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44130" y="6642100"/>
            <a:ext cx="4852006" cy="12700"/>
          </a:xfrm>
          <a:prstGeom prst="rect">
            <a:avLst/>
          </a:prstGeom>
        </p:spPr>
      </p:pic>
      <p:sp>
        <p:nvSpPr>
          <p:cNvPr id="37" name="Shape 22"/>
          <p:cNvSpPr/>
          <p:nvPr/>
        </p:nvSpPr>
        <p:spPr>
          <a:xfrm>
            <a:off x="11444130" y="7688580"/>
            <a:ext cx="4852006" cy="1046480"/>
          </a:xfrm>
          <a:prstGeom prst="rect">
            <a:avLst/>
          </a:prstGeom>
          <a:noFill/>
          <a:ln/>
        </p:spPr>
      </p:sp>
      <p:sp>
        <p:nvSpPr>
          <p:cNvPr id="38" name="Text 23"/>
          <p:cNvSpPr/>
          <p:nvPr/>
        </p:nvSpPr>
        <p:spPr>
          <a:xfrm>
            <a:off x="11067317" y="7574280"/>
            <a:ext cx="275201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60</a:t>
            </a:r>
            <a:endParaRPr lang="en-US" sz="1400" dirty="0"/>
          </a:p>
        </p:txBody>
      </p:sp>
      <p:pic>
        <p:nvPicPr>
          <p:cNvPr id="39" name="Image 13" descr=" 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444130" y="7688580"/>
            <a:ext cx="4852006" cy="0"/>
          </a:xfrm>
          <a:prstGeom prst="rect">
            <a:avLst/>
          </a:prstGeom>
        </p:spPr>
      </p:pic>
      <p:pic>
        <p:nvPicPr>
          <p:cNvPr id="40" name="Image 14" descr=" 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44130" y="7688580"/>
            <a:ext cx="4852006" cy="12700"/>
          </a:xfrm>
          <a:prstGeom prst="rect">
            <a:avLst/>
          </a:prstGeom>
        </p:spPr>
      </p:pic>
      <p:sp>
        <p:nvSpPr>
          <p:cNvPr id="41" name="Shape 24"/>
          <p:cNvSpPr/>
          <p:nvPr/>
        </p:nvSpPr>
        <p:spPr>
          <a:xfrm>
            <a:off x="11444130" y="8735060"/>
            <a:ext cx="4852006" cy="1046480"/>
          </a:xfrm>
          <a:prstGeom prst="rect">
            <a:avLst/>
          </a:prstGeom>
          <a:noFill/>
          <a:ln/>
        </p:spPr>
      </p:sp>
      <p:sp>
        <p:nvSpPr>
          <p:cNvPr id="42" name="Text 25"/>
          <p:cNvSpPr/>
          <p:nvPr/>
        </p:nvSpPr>
        <p:spPr>
          <a:xfrm>
            <a:off x="11067317" y="8620760"/>
            <a:ext cx="275201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50</a:t>
            </a:r>
            <a:endParaRPr lang="en-US" sz="1400" dirty="0"/>
          </a:p>
        </p:txBody>
      </p:sp>
      <p:pic>
        <p:nvPicPr>
          <p:cNvPr id="43" name="Image 15" descr=" 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44130" y="8735060"/>
            <a:ext cx="4852006" cy="0"/>
          </a:xfrm>
          <a:prstGeom prst="rect">
            <a:avLst/>
          </a:prstGeom>
        </p:spPr>
      </p:pic>
      <p:pic>
        <p:nvPicPr>
          <p:cNvPr id="44" name="Image 16" descr=" 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444130" y="8735060"/>
            <a:ext cx="4852006" cy="12700"/>
          </a:xfrm>
          <a:prstGeom prst="rect">
            <a:avLst/>
          </a:prstGeom>
        </p:spPr>
      </p:pic>
      <p:sp>
        <p:nvSpPr>
          <p:cNvPr id="45" name="Shape 26"/>
          <p:cNvSpPr/>
          <p:nvPr/>
        </p:nvSpPr>
        <p:spPr>
          <a:xfrm>
            <a:off x="11444130" y="9781540"/>
            <a:ext cx="4852006" cy="1046480"/>
          </a:xfrm>
          <a:prstGeom prst="rect">
            <a:avLst/>
          </a:prstGeom>
          <a:noFill/>
          <a:ln/>
        </p:spPr>
      </p:sp>
      <p:sp>
        <p:nvSpPr>
          <p:cNvPr id="46" name="Text 27"/>
          <p:cNvSpPr/>
          <p:nvPr/>
        </p:nvSpPr>
        <p:spPr>
          <a:xfrm>
            <a:off x="11054615" y="9667240"/>
            <a:ext cx="287903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40</a:t>
            </a:r>
            <a:endParaRPr lang="en-US" sz="1400" dirty="0"/>
          </a:p>
        </p:txBody>
      </p:sp>
      <p:pic>
        <p:nvPicPr>
          <p:cNvPr id="47" name="Image 17" descr=" 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44130" y="9781540"/>
            <a:ext cx="4852006" cy="0"/>
          </a:xfrm>
          <a:prstGeom prst="rect">
            <a:avLst/>
          </a:prstGeom>
        </p:spPr>
      </p:pic>
      <p:pic>
        <p:nvPicPr>
          <p:cNvPr id="48" name="Image 18" descr=" 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444130" y="9781540"/>
            <a:ext cx="4852006" cy="12700"/>
          </a:xfrm>
          <a:prstGeom prst="rect">
            <a:avLst/>
          </a:prstGeom>
        </p:spPr>
      </p:pic>
      <p:sp>
        <p:nvSpPr>
          <p:cNvPr id="49" name="Shape 28"/>
          <p:cNvSpPr/>
          <p:nvPr/>
        </p:nvSpPr>
        <p:spPr>
          <a:xfrm>
            <a:off x="11444130" y="10828020"/>
            <a:ext cx="4852006" cy="1046480"/>
          </a:xfrm>
          <a:prstGeom prst="rect">
            <a:avLst/>
          </a:prstGeom>
          <a:noFill/>
          <a:ln/>
        </p:spPr>
      </p:sp>
      <p:sp>
        <p:nvSpPr>
          <p:cNvPr id="50" name="Text 29"/>
          <p:cNvSpPr/>
          <p:nvPr/>
        </p:nvSpPr>
        <p:spPr>
          <a:xfrm>
            <a:off x="11067317" y="10713720"/>
            <a:ext cx="275201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</a:t>
            </a:r>
            <a:endParaRPr lang="en-US" sz="1400" dirty="0"/>
          </a:p>
        </p:txBody>
      </p:sp>
      <p:pic>
        <p:nvPicPr>
          <p:cNvPr id="51" name="Image 19" descr=" 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444130" y="10828020"/>
            <a:ext cx="4852006" cy="0"/>
          </a:xfrm>
          <a:prstGeom prst="rect">
            <a:avLst/>
          </a:prstGeom>
        </p:spPr>
      </p:pic>
      <p:pic>
        <p:nvPicPr>
          <p:cNvPr id="52" name="Image 20" descr=" ">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44130" y="10828020"/>
            <a:ext cx="4852006" cy="12700"/>
          </a:xfrm>
          <a:prstGeom prst="rect">
            <a:avLst/>
          </a:prstGeom>
        </p:spPr>
      </p:pic>
      <p:sp>
        <p:nvSpPr>
          <p:cNvPr id="53" name="Shape 30"/>
          <p:cNvSpPr/>
          <p:nvPr/>
        </p:nvSpPr>
        <p:spPr>
          <a:xfrm>
            <a:off x="11444130" y="11874501"/>
            <a:ext cx="4852006" cy="12700"/>
          </a:xfrm>
          <a:prstGeom prst="rect">
            <a:avLst/>
          </a:prstGeom>
          <a:noFill/>
          <a:ln/>
        </p:spPr>
      </p:sp>
      <p:sp>
        <p:nvSpPr>
          <p:cNvPr id="54" name="Text 31"/>
          <p:cNvSpPr/>
          <p:nvPr/>
        </p:nvSpPr>
        <p:spPr>
          <a:xfrm>
            <a:off x="11168929" y="11760201"/>
            <a:ext cx="173588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0</a:t>
            </a:r>
            <a:endParaRPr lang="en-US" sz="1400" dirty="0"/>
          </a:p>
        </p:txBody>
      </p:sp>
      <p:sp>
        <p:nvSpPr>
          <p:cNvPr id="55" name="Shape 32"/>
          <p:cNvSpPr/>
          <p:nvPr/>
        </p:nvSpPr>
        <p:spPr>
          <a:xfrm>
            <a:off x="11444130" y="11874501"/>
            <a:ext cx="4852006" cy="12700"/>
          </a:xfrm>
          <a:prstGeom prst="rect">
            <a:avLst/>
          </a:prstGeom>
          <a:noFill/>
          <a:ln/>
        </p:spPr>
      </p:sp>
      <p:sp>
        <p:nvSpPr>
          <p:cNvPr id="56" name="Shape 33"/>
          <p:cNvSpPr/>
          <p:nvPr/>
        </p:nvSpPr>
        <p:spPr>
          <a:xfrm>
            <a:off x="11444130" y="11874501"/>
            <a:ext cx="4852006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57" name="Shape 34"/>
          <p:cNvSpPr/>
          <p:nvPr/>
        </p:nvSpPr>
        <p:spPr>
          <a:xfrm>
            <a:off x="11444130" y="11874500"/>
            <a:ext cx="4852006" cy="12700"/>
          </a:xfrm>
          <a:prstGeom prst="rect">
            <a:avLst/>
          </a:prstGeom>
          <a:noFill/>
          <a:ln/>
        </p:spPr>
      </p:sp>
      <p:pic>
        <p:nvPicPr>
          <p:cNvPr id="58" name="Image 21" descr=" 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444130" y="11874500"/>
            <a:ext cx="12702" cy="12700"/>
          </a:xfrm>
          <a:prstGeom prst="rect">
            <a:avLst/>
          </a:prstGeom>
        </p:spPr>
      </p:pic>
      <p:sp>
        <p:nvSpPr>
          <p:cNvPr id="59" name="Text 35"/>
          <p:cNvSpPr/>
          <p:nvPr/>
        </p:nvSpPr>
        <p:spPr>
          <a:xfrm>
            <a:off x="11198566" y="11963400"/>
            <a:ext cx="491128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2020</a:t>
            </a:r>
            <a:endParaRPr lang="en-US" sz="1400" dirty="0"/>
          </a:p>
        </p:txBody>
      </p:sp>
      <p:pic>
        <p:nvPicPr>
          <p:cNvPr id="60" name="Image 22" descr=" 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444130" y="11874500"/>
            <a:ext cx="12702" cy="12700"/>
          </a:xfrm>
          <a:prstGeom prst="rect">
            <a:avLst/>
          </a:prstGeom>
        </p:spPr>
      </p:pic>
      <p:sp>
        <p:nvSpPr>
          <p:cNvPr id="61" name="Shape 36"/>
          <p:cNvSpPr/>
          <p:nvPr/>
        </p:nvSpPr>
        <p:spPr>
          <a:xfrm>
            <a:off x="11444130" y="11874500"/>
            <a:ext cx="12702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62" name="Shape 37"/>
          <p:cNvSpPr/>
          <p:nvPr/>
        </p:nvSpPr>
        <p:spPr>
          <a:xfrm>
            <a:off x="11444130" y="11887200"/>
            <a:ext cx="12702" cy="381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63" name="Image 23" descr=" 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456832" y="11874500"/>
            <a:ext cx="806551" cy="12700"/>
          </a:xfrm>
          <a:prstGeom prst="rect">
            <a:avLst/>
          </a:prstGeom>
        </p:spPr>
      </p:pic>
      <p:pic>
        <p:nvPicPr>
          <p:cNvPr id="64" name="Image 24" descr=" 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56832" y="11874500"/>
            <a:ext cx="812902" cy="12700"/>
          </a:xfrm>
          <a:prstGeom prst="rect">
            <a:avLst/>
          </a:prstGeom>
        </p:spPr>
      </p:pic>
      <p:sp>
        <p:nvSpPr>
          <p:cNvPr id="65" name="Shape 38"/>
          <p:cNvSpPr/>
          <p:nvPr/>
        </p:nvSpPr>
        <p:spPr>
          <a:xfrm>
            <a:off x="12257032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66" name="Shape 39"/>
          <p:cNvSpPr/>
          <p:nvPr/>
        </p:nvSpPr>
        <p:spPr>
          <a:xfrm>
            <a:off x="12257032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67" name="Image 25" descr=" 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263383" y="11874500"/>
            <a:ext cx="806551" cy="12700"/>
          </a:xfrm>
          <a:prstGeom prst="rect">
            <a:avLst/>
          </a:prstGeom>
        </p:spPr>
      </p:pic>
      <p:sp>
        <p:nvSpPr>
          <p:cNvPr id="68" name="Text 40"/>
          <p:cNvSpPr/>
          <p:nvPr/>
        </p:nvSpPr>
        <p:spPr>
          <a:xfrm>
            <a:off x="12843422" y="11963400"/>
            <a:ext cx="453023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2021</a:t>
            </a:r>
            <a:endParaRPr lang="en-US" sz="1400" dirty="0"/>
          </a:p>
        </p:txBody>
      </p:sp>
      <p:pic>
        <p:nvPicPr>
          <p:cNvPr id="69" name="Image 26" descr=" 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263383" y="11874500"/>
            <a:ext cx="812902" cy="12700"/>
          </a:xfrm>
          <a:prstGeom prst="rect">
            <a:avLst/>
          </a:prstGeom>
        </p:spPr>
      </p:pic>
      <p:sp>
        <p:nvSpPr>
          <p:cNvPr id="70" name="Shape 41"/>
          <p:cNvSpPr/>
          <p:nvPr/>
        </p:nvSpPr>
        <p:spPr>
          <a:xfrm>
            <a:off x="13063583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71" name="Shape 42"/>
          <p:cNvSpPr/>
          <p:nvPr/>
        </p:nvSpPr>
        <p:spPr>
          <a:xfrm>
            <a:off x="13063583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72" name="Image 27" descr=" 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069934" y="11874500"/>
            <a:ext cx="806551" cy="12700"/>
          </a:xfrm>
          <a:prstGeom prst="rect">
            <a:avLst/>
          </a:prstGeom>
        </p:spPr>
      </p:pic>
      <p:pic>
        <p:nvPicPr>
          <p:cNvPr id="73" name="Image 28" descr=" 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069934" y="11874500"/>
            <a:ext cx="812902" cy="12700"/>
          </a:xfrm>
          <a:prstGeom prst="rect">
            <a:avLst/>
          </a:prstGeom>
        </p:spPr>
      </p:pic>
      <p:sp>
        <p:nvSpPr>
          <p:cNvPr id="74" name="Shape 43"/>
          <p:cNvSpPr/>
          <p:nvPr/>
        </p:nvSpPr>
        <p:spPr>
          <a:xfrm>
            <a:off x="13870134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75" name="Shape 44"/>
          <p:cNvSpPr/>
          <p:nvPr/>
        </p:nvSpPr>
        <p:spPr>
          <a:xfrm>
            <a:off x="13870134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76" name="Image 29" descr=" 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876484" y="11874500"/>
            <a:ext cx="806551" cy="12700"/>
          </a:xfrm>
          <a:prstGeom prst="rect">
            <a:avLst/>
          </a:prstGeom>
        </p:spPr>
      </p:pic>
      <p:sp>
        <p:nvSpPr>
          <p:cNvPr id="77" name="Text 45"/>
          <p:cNvSpPr/>
          <p:nvPr/>
        </p:nvSpPr>
        <p:spPr>
          <a:xfrm>
            <a:off x="14443822" y="11963400"/>
            <a:ext cx="478426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2022</a:t>
            </a:r>
            <a:endParaRPr lang="en-US" sz="1400" dirty="0"/>
          </a:p>
        </p:txBody>
      </p:sp>
      <p:pic>
        <p:nvPicPr>
          <p:cNvPr id="78" name="Image 30" descr=" 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876484" y="11874500"/>
            <a:ext cx="812902" cy="12700"/>
          </a:xfrm>
          <a:prstGeom prst="rect">
            <a:avLst/>
          </a:prstGeom>
        </p:spPr>
      </p:pic>
      <p:sp>
        <p:nvSpPr>
          <p:cNvPr id="79" name="Shape 46"/>
          <p:cNvSpPr/>
          <p:nvPr/>
        </p:nvSpPr>
        <p:spPr>
          <a:xfrm>
            <a:off x="14676684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80" name="Shape 47"/>
          <p:cNvSpPr/>
          <p:nvPr/>
        </p:nvSpPr>
        <p:spPr>
          <a:xfrm>
            <a:off x="14676684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81" name="Image 31" descr=" 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4683035" y="11874500"/>
            <a:ext cx="806551" cy="12700"/>
          </a:xfrm>
          <a:prstGeom prst="rect">
            <a:avLst/>
          </a:prstGeom>
        </p:spPr>
      </p:pic>
      <p:pic>
        <p:nvPicPr>
          <p:cNvPr id="82" name="Image 32" descr=" 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683035" y="11874500"/>
            <a:ext cx="812902" cy="12700"/>
          </a:xfrm>
          <a:prstGeom prst="rect">
            <a:avLst/>
          </a:prstGeom>
        </p:spPr>
      </p:pic>
      <p:sp>
        <p:nvSpPr>
          <p:cNvPr id="83" name="Shape 48"/>
          <p:cNvSpPr/>
          <p:nvPr/>
        </p:nvSpPr>
        <p:spPr>
          <a:xfrm>
            <a:off x="15483235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84" name="Shape 49"/>
          <p:cNvSpPr/>
          <p:nvPr/>
        </p:nvSpPr>
        <p:spPr>
          <a:xfrm>
            <a:off x="15483235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85" name="Image 33" descr=" 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5489586" y="11874500"/>
            <a:ext cx="806551" cy="12700"/>
          </a:xfrm>
          <a:prstGeom prst="rect">
            <a:avLst/>
          </a:prstGeom>
        </p:spPr>
      </p:pic>
      <p:sp>
        <p:nvSpPr>
          <p:cNvPr id="86" name="Text 50"/>
          <p:cNvSpPr/>
          <p:nvPr/>
        </p:nvSpPr>
        <p:spPr>
          <a:xfrm>
            <a:off x="16044222" y="11963400"/>
            <a:ext cx="491128" cy="27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2023</a:t>
            </a:r>
            <a:endParaRPr lang="en-US" sz="1400" dirty="0"/>
          </a:p>
        </p:txBody>
      </p:sp>
      <p:pic>
        <p:nvPicPr>
          <p:cNvPr id="87" name="Image 34" descr=" 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5489586" y="11874500"/>
            <a:ext cx="812902" cy="12700"/>
          </a:xfrm>
          <a:prstGeom prst="rect">
            <a:avLst/>
          </a:prstGeom>
        </p:spPr>
      </p:pic>
      <p:sp>
        <p:nvSpPr>
          <p:cNvPr id="88" name="Shape 51"/>
          <p:cNvSpPr/>
          <p:nvPr/>
        </p:nvSpPr>
        <p:spPr>
          <a:xfrm>
            <a:off x="16289786" y="11874500"/>
            <a:ext cx="12702" cy="127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sp>
        <p:nvSpPr>
          <p:cNvPr id="89" name="Shape 52"/>
          <p:cNvSpPr/>
          <p:nvPr/>
        </p:nvSpPr>
        <p:spPr>
          <a:xfrm>
            <a:off x="16289786" y="11887200"/>
            <a:ext cx="12702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/>
        </p:spPr>
      </p:sp>
      <p:pic>
        <p:nvPicPr>
          <p:cNvPr id="90" name="Image 35" descr=" ">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479605" y="8055538"/>
            <a:ext cx="4812103" cy="3869763"/>
          </a:xfrm>
          <a:prstGeom prst="rect">
            <a:avLst/>
          </a:prstGeom>
        </p:spPr>
      </p:pic>
      <p:pic>
        <p:nvPicPr>
          <p:cNvPr id="91" name="Image 36" descr=" ">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474470" y="8045054"/>
            <a:ext cx="4824408" cy="1892484"/>
          </a:xfrm>
          <a:prstGeom prst="rect">
            <a:avLst/>
          </a:prstGeom>
        </p:spPr>
      </p:pic>
      <p:sp>
        <p:nvSpPr>
          <p:cNvPr id="92" name="Shape 53"/>
          <p:cNvSpPr/>
          <p:nvPr/>
        </p:nvSpPr>
        <p:spPr>
          <a:xfrm>
            <a:off x="11462457" y="9908789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93" name="Shape 54"/>
          <p:cNvSpPr/>
          <p:nvPr/>
        </p:nvSpPr>
        <p:spPr>
          <a:xfrm>
            <a:off x="13066485" y="9199332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94" name="Shape 55"/>
          <p:cNvSpPr/>
          <p:nvPr/>
        </p:nvSpPr>
        <p:spPr>
          <a:xfrm>
            <a:off x="14670526" y="9134837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95" name="Shape 56"/>
          <p:cNvSpPr/>
          <p:nvPr/>
        </p:nvSpPr>
        <p:spPr>
          <a:xfrm>
            <a:off x="16274560" y="8038402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pic>
        <p:nvPicPr>
          <p:cNvPr id="96" name="Image 37" descr=" ">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479605" y="8891723"/>
            <a:ext cx="4812103" cy="3031315"/>
          </a:xfrm>
          <a:prstGeom prst="rect">
            <a:avLst/>
          </a:prstGeom>
        </p:spPr>
      </p:pic>
      <p:pic>
        <p:nvPicPr>
          <p:cNvPr id="97" name="Image 38" descr=" ">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476629" y="8879064"/>
            <a:ext cx="4816097" cy="1314926"/>
          </a:xfrm>
          <a:prstGeom prst="rect">
            <a:avLst/>
          </a:prstGeom>
        </p:spPr>
      </p:pic>
      <p:sp>
        <p:nvSpPr>
          <p:cNvPr id="98" name="Shape 57"/>
          <p:cNvSpPr/>
          <p:nvPr/>
        </p:nvSpPr>
        <p:spPr>
          <a:xfrm>
            <a:off x="11462457" y="10164511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F903E"/>
            </a:solidFill>
            <a:prstDash val="solid"/>
          </a:ln>
        </p:spPr>
      </p:sp>
      <p:sp>
        <p:nvSpPr>
          <p:cNvPr id="99" name="Shape 58"/>
          <p:cNvSpPr/>
          <p:nvPr/>
        </p:nvSpPr>
        <p:spPr>
          <a:xfrm>
            <a:off x="13066485" y="9777535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F903E"/>
            </a:solidFill>
            <a:prstDash val="solid"/>
          </a:ln>
        </p:spPr>
      </p:sp>
      <p:sp>
        <p:nvSpPr>
          <p:cNvPr id="100" name="Shape 59"/>
          <p:cNvSpPr/>
          <p:nvPr/>
        </p:nvSpPr>
        <p:spPr>
          <a:xfrm>
            <a:off x="14670526" y="9003582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F903E"/>
            </a:solidFill>
            <a:prstDash val="solid"/>
          </a:ln>
        </p:spPr>
      </p:sp>
      <p:sp>
        <p:nvSpPr>
          <p:cNvPr id="101" name="Shape 60"/>
          <p:cNvSpPr/>
          <p:nvPr/>
        </p:nvSpPr>
        <p:spPr>
          <a:xfrm>
            <a:off x="16274560" y="8874590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F903E"/>
            </a:solidFill>
            <a:prstDash val="solid"/>
          </a:ln>
        </p:spPr>
      </p:sp>
      <p:pic>
        <p:nvPicPr>
          <p:cNvPr id="102" name="Image 39" descr=" ">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479605" y="7342722"/>
            <a:ext cx="4812103" cy="4579220"/>
          </a:xfrm>
          <a:prstGeom prst="rect">
            <a:avLst/>
          </a:prstGeom>
        </p:spPr>
      </p:pic>
      <p:pic>
        <p:nvPicPr>
          <p:cNvPr id="103" name="Image 40" descr=" ">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1477590" y="7330780"/>
            <a:ext cx="4818441" cy="862930"/>
          </a:xfrm>
          <a:prstGeom prst="rect">
            <a:avLst/>
          </a:prstGeom>
        </p:spPr>
      </p:pic>
      <p:sp>
        <p:nvSpPr>
          <p:cNvPr id="104" name="Shape 61"/>
          <p:cNvSpPr/>
          <p:nvPr/>
        </p:nvSpPr>
        <p:spPr>
          <a:xfrm>
            <a:off x="11462457" y="8164037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EF7BE3"/>
            </a:solidFill>
            <a:prstDash val="solid"/>
          </a:ln>
        </p:spPr>
      </p:sp>
      <p:sp>
        <p:nvSpPr>
          <p:cNvPr id="105" name="Shape 62"/>
          <p:cNvSpPr/>
          <p:nvPr/>
        </p:nvSpPr>
        <p:spPr>
          <a:xfrm>
            <a:off x="13066485" y="7906053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EF7BE3"/>
            </a:solidFill>
            <a:prstDash val="solid"/>
          </a:ln>
        </p:spPr>
      </p:sp>
      <p:sp>
        <p:nvSpPr>
          <p:cNvPr id="106" name="Shape 63"/>
          <p:cNvSpPr/>
          <p:nvPr/>
        </p:nvSpPr>
        <p:spPr>
          <a:xfrm>
            <a:off x="14670526" y="7906053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EF7BE3"/>
            </a:solidFill>
            <a:prstDash val="solid"/>
          </a:ln>
        </p:spPr>
      </p:sp>
      <p:sp>
        <p:nvSpPr>
          <p:cNvPr id="107" name="Shape 64"/>
          <p:cNvSpPr/>
          <p:nvPr/>
        </p:nvSpPr>
        <p:spPr>
          <a:xfrm>
            <a:off x="16274560" y="7325587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EF7BE3"/>
            </a:solidFill>
            <a:prstDash val="solid"/>
          </a:ln>
        </p:spPr>
      </p:sp>
      <p:pic>
        <p:nvPicPr>
          <p:cNvPr id="108" name="Image 41" descr=" ">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1479605" y="8377673"/>
            <a:ext cx="4812103" cy="3547283"/>
          </a:xfrm>
          <a:prstGeom prst="rect">
            <a:avLst/>
          </a:prstGeom>
        </p:spPr>
      </p:pic>
      <p:pic>
        <p:nvPicPr>
          <p:cNvPr id="109" name="Image 42" descr=" ">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1474470" y="8364973"/>
            <a:ext cx="4821127" cy="1057337"/>
          </a:xfrm>
          <a:prstGeom prst="rect">
            <a:avLst/>
          </a:prstGeom>
        </p:spPr>
      </p:pic>
      <p:sp>
        <p:nvSpPr>
          <p:cNvPr id="110" name="Shape 65"/>
          <p:cNvSpPr/>
          <p:nvPr/>
        </p:nvSpPr>
        <p:spPr>
          <a:xfrm>
            <a:off x="11462457" y="9069997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BE947"/>
            </a:solidFill>
            <a:prstDash val="solid"/>
          </a:ln>
        </p:spPr>
      </p:sp>
      <p:sp>
        <p:nvSpPr>
          <p:cNvPr id="111" name="Shape 66"/>
          <p:cNvSpPr/>
          <p:nvPr/>
        </p:nvSpPr>
        <p:spPr>
          <a:xfrm>
            <a:off x="13066485" y="8360540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BE947"/>
            </a:solidFill>
            <a:prstDash val="solid"/>
          </a:ln>
        </p:spPr>
      </p:sp>
      <p:sp>
        <p:nvSpPr>
          <p:cNvPr id="112" name="Shape 67"/>
          <p:cNvSpPr/>
          <p:nvPr/>
        </p:nvSpPr>
        <p:spPr>
          <a:xfrm>
            <a:off x="14670526" y="9392477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BE947"/>
            </a:solidFill>
            <a:prstDash val="solid"/>
          </a:ln>
        </p:spPr>
      </p:sp>
      <p:sp>
        <p:nvSpPr>
          <p:cNvPr id="113" name="Shape 68"/>
          <p:cNvSpPr/>
          <p:nvPr/>
        </p:nvSpPr>
        <p:spPr>
          <a:xfrm>
            <a:off x="16274560" y="8876509"/>
            <a:ext cx="34274" cy="3427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FBE947"/>
            </a:solidFill>
            <a:prstDash val="solid"/>
          </a:ln>
        </p:spPr>
      </p:sp>
      <p:sp>
        <p:nvSpPr>
          <p:cNvPr id="114" name="Shape 69"/>
          <p:cNvSpPr/>
          <p:nvPr/>
        </p:nvSpPr>
        <p:spPr>
          <a:xfrm>
            <a:off x="11621953" y="12420600"/>
            <a:ext cx="4648781" cy="177800"/>
          </a:xfrm>
          <a:prstGeom prst="rect">
            <a:avLst/>
          </a:prstGeom>
          <a:noFill/>
          <a:ln/>
        </p:spPr>
      </p:sp>
      <p:sp>
        <p:nvSpPr>
          <p:cNvPr id="115" name="Shape 70"/>
          <p:cNvSpPr/>
          <p:nvPr/>
        </p:nvSpPr>
        <p:spPr>
          <a:xfrm>
            <a:off x="11621953" y="12420600"/>
            <a:ext cx="2171971" cy="177800"/>
          </a:xfrm>
          <a:prstGeom prst="rect">
            <a:avLst/>
          </a:prstGeom>
          <a:noFill/>
          <a:ln/>
        </p:spPr>
      </p:sp>
      <p:sp>
        <p:nvSpPr>
          <p:cNvPr id="116" name="Shape 71"/>
          <p:cNvSpPr/>
          <p:nvPr/>
        </p:nvSpPr>
        <p:spPr>
          <a:xfrm>
            <a:off x="11621953" y="12420600"/>
            <a:ext cx="990724" cy="177800"/>
          </a:xfrm>
          <a:prstGeom prst="rect">
            <a:avLst/>
          </a:prstGeom>
          <a:noFill/>
          <a:ln/>
        </p:spPr>
      </p:sp>
      <p:pic>
        <p:nvPicPr>
          <p:cNvPr id="117" name="Image 43" descr=" ">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1621953" y="12433300"/>
            <a:ext cx="152419" cy="152400"/>
          </a:xfrm>
          <a:prstGeom prst="rect">
            <a:avLst/>
          </a:prstGeom>
        </p:spPr>
      </p:pic>
      <p:sp>
        <p:nvSpPr>
          <p:cNvPr id="118" name="Shape 72"/>
          <p:cNvSpPr/>
          <p:nvPr/>
        </p:nvSpPr>
        <p:spPr>
          <a:xfrm>
            <a:off x="11647356" y="12458700"/>
            <a:ext cx="101613" cy="101600"/>
          </a:xfrm>
          <a:prstGeom prst="roundRect">
            <a:avLst>
              <a:gd name="adj" fmla="val 9000"/>
            </a:avLst>
          </a:prstGeom>
          <a:solidFill>
            <a:srgbClr val="EF7BE3">
              <a:alpha val="100000"/>
            </a:srgbClr>
          </a:solidFill>
          <a:ln/>
        </p:spPr>
      </p:sp>
      <p:sp>
        <p:nvSpPr>
          <p:cNvPr id="119" name="Text 73"/>
          <p:cNvSpPr/>
          <p:nvPr/>
        </p:nvSpPr>
        <p:spPr>
          <a:xfrm>
            <a:off x="11875984" y="12420600"/>
            <a:ext cx="7874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18~29 여성</a:t>
            </a:r>
            <a:endParaRPr lang="en-US" sz="1200" dirty="0"/>
          </a:p>
        </p:txBody>
      </p:sp>
      <p:sp>
        <p:nvSpPr>
          <p:cNvPr id="120" name="Shape 74"/>
          <p:cNvSpPr/>
          <p:nvPr/>
        </p:nvSpPr>
        <p:spPr>
          <a:xfrm>
            <a:off x="12917514" y="12420600"/>
            <a:ext cx="876410" cy="177800"/>
          </a:xfrm>
          <a:prstGeom prst="rect">
            <a:avLst/>
          </a:prstGeom>
          <a:noFill/>
          <a:ln/>
        </p:spPr>
      </p:sp>
      <p:pic>
        <p:nvPicPr>
          <p:cNvPr id="121" name="Image 44" descr=" ">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2917514" y="12433300"/>
            <a:ext cx="152419" cy="152400"/>
          </a:xfrm>
          <a:prstGeom prst="rect">
            <a:avLst/>
          </a:prstGeom>
        </p:spPr>
      </p:pic>
      <p:sp>
        <p:nvSpPr>
          <p:cNvPr id="122" name="Shape 75"/>
          <p:cNvSpPr/>
          <p:nvPr/>
        </p:nvSpPr>
        <p:spPr>
          <a:xfrm>
            <a:off x="12942918" y="12458700"/>
            <a:ext cx="101613" cy="101600"/>
          </a:xfrm>
          <a:prstGeom prst="roundRect">
            <a:avLst>
              <a:gd name="adj" fmla="val 9000"/>
            </a:avLst>
          </a:prstGeom>
          <a:solidFill>
            <a:srgbClr val="FBE947">
              <a:alpha val="100000"/>
            </a:srgbClr>
          </a:solidFill>
          <a:ln/>
        </p:spPr>
      </p:sp>
      <p:sp>
        <p:nvSpPr>
          <p:cNvPr id="123" name="Text 76"/>
          <p:cNvSpPr/>
          <p:nvPr/>
        </p:nvSpPr>
        <p:spPr>
          <a:xfrm>
            <a:off x="13171546" y="12420600"/>
            <a:ext cx="6731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30대 여성</a:t>
            </a:r>
            <a:endParaRPr lang="en-US" sz="1200" dirty="0"/>
          </a:p>
        </p:txBody>
      </p:sp>
      <p:sp>
        <p:nvSpPr>
          <p:cNvPr id="124" name="Shape 77"/>
          <p:cNvSpPr/>
          <p:nvPr/>
        </p:nvSpPr>
        <p:spPr>
          <a:xfrm>
            <a:off x="14098762" y="12420600"/>
            <a:ext cx="2171971" cy="177800"/>
          </a:xfrm>
          <a:prstGeom prst="rect">
            <a:avLst/>
          </a:prstGeom>
          <a:noFill/>
          <a:ln/>
        </p:spPr>
      </p:sp>
      <p:sp>
        <p:nvSpPr>
          <p:cNvPr id="125" name="Shape 78"/>
          <p:cNvSpPr/>
          <p:nvPr/>
        </p:nvSpPr>
        <p:spPr>
          <a:xfrm>
            <a:off x="14098762" y="12420600"/>
            <a:ext cx="990724" cy="177800"/>
          </a:xfrm>
          <a:prstGeom prst="rect">
            <a:avLst/>
          </a:prstGeom>
          <a:noFill/>
          <a:ln/>
        </p:spPr>
      </p:sp>
      <p:pic>
        <p:nvPicPr>
          <p:cNvPr id="126" name="Image 45" descr=" ">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4098762" y="12433300"/>
            <a:ext cx="152419" cy="152400"/>
          </a:xfrm>
          <a:prstGeom prst="rect">
            <a:avLst/>
          </a:prstGeom>
        </p:spPr>
      </p:pic>
      <p:sp>
        <p:nvSpPr>
          <p:cNvPr id="127" name="Shape 79"/>
          <p:cNvSpPr/>
          <p:nvPr/>
        </p:nvSpPr>
        <p:spPr>
          <a:xfrm>
            <a:off x="14124165" y="12458700"/>
            <a:ext cx="101613" cy="101600"/>
          </a:xfrm>
          <a:prstGeom prst="roundRect">
            <a:avLst>
              <a:gd name="adj" fmla="val 9000"/>
            </a:avLst>
          </a:prstGeom>
          <a:solidFill>
            <a:srgbClr val="58D764">
              <a:alpha val="100000"/>
            </a:srgbClr>
          </a:solidFill>
          <a:ln/>
        </p:spPr>
      </p:sp>
      <p:sp>
        <p:nvSpPr>
          <p:cNvPr id="128" name="Text 80"/>
          <p:cNvSpPr/>
          <p:nvPr/>
        </p:nvSpPr>
        <p:spPr>
          <a:xfrm>
            <a:off x="14352794" y="12420600"/>
            <a:ext cx="7874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18~29 남성</a:t>
            </a:r>
            <a:endParaRPr lang="en-US" sz="1200" dirty="0"/>
          </a:p>
        </p:txBody>
      </p:sp>
      <p:sp>
        <p:nvSpPr>
          <p:cNvPr id="129" name="Shape 81"/>
          <p:cNvSpPr/>
          <p:nvPr/>
        </p:nvSpPr>
        <p:spPr>
          <a:xfrm>
            <a:off x="15394324" y="12420600"/>
            <a:ext cx="876410" cy="177800"/>
          </a:xfrm>
          <a:prstGeom prst="rect">
            <a:avLst/>
          </a:prstGeom>
          <a:noFill/>
          <a:ln/>
        </p:spPr>
      </p:sp>
      <p:pic>
        <p:nvPicPr>
          <p:cNvPr id="130" name="Image 46" descr=" ">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5394324" y="12433300"/>
            <a:ext cx="152419" cy="152400"/>
          </a:xfrm>
          <a:prstGeom prst="rect">
            <a:avLst/>
          </a:prstGeom>
        </p:spPr>
      </p:pic>
      <p:sp>
        <p:nvSpPr>
          <p:cNvPr id="131" name="Shape 82"/>
          <p:cNvSpPr/>
          <p:nvPr/>
        </p:nvSpPr>
        <p:spPr>
          <a:xfrm>
            <a:off x="15419727" y="12458700"/>
            <a:ext cx="101613" cy="101600"/>
          </a:xfrm>
          <a:prstGeom prst="roundRect">
            <a:avLst>
              <a:gd name="adj" fmla="val 9000"/>
            </a:avLst>
          </a:prstGeom>
          <a:solidFill>
            <a:srgbClr val="FF903E">
              <a:alpha val="100000"/>
            </a:srgbClr>
          </a:solidFill>
          <a:ln/>
        </p:spPr>
      </p:sp>
      <p:sp>
        <p:nvSpPr>
          <p:cNvPr id="132" name="Text 83"/>
          <p:cNvSpPr/>
          <p:nvPr/>
        </p:nvSpPr>
        <p:spPr>
          <a:xfrm>
            <a:off x="15648356" y="12420600"/>
            <a:ext cx="6731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200" dirty="0">
                <a:solidFill>
                  <a:srgbClr val="000000">
                    <a:alpha val="6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30대 남성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2095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솔루션 및 핵심 경쟁력 (SOLUTION)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ExtraBold" pitchFamily="34" charset="0"/>
                <a:ea typeface="Pretendard ExtraBold" pitchFamily="34" charset="-122"/>
                <a:cs typeface="Pretendard ExtraBold" pitchFamily="34" charset="-120"/>
              </a:rPr>
              <a:t>Matter를 지원하는 국내 스마트 홈 업체로 포지셔닝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1397175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국내 Matter 지원 IoT 기업이 되어, 신뢰할 수 있는 IoT 업체로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673184" y="4165600"/>
            <a:ext cx="6795349" cy="8788400"/>
          </a:xfrm>
          <a:prstGeom prst="roundRect">
            <a:avLst>
              <a:gd name="adj" fmla="val 4441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pic>
        <p:nvPicPr>
          <p:cNvPr id="7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30641" y="6775450"/>
            <a:ext cx="4280435" cy="9271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40522" y="8142817"/>
            <a:ext cx="5660674" cy="2269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87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글로벌 표준 연합에서 추진하는 Matter 표준은 강력한 호환 및 보안을 제공하는 차세대 IoT 기술입니다.</a:t>
            </a:r>
            <a:endParaRPr lang="en-US" sz="3200" dirty="0"/>
          </a:p>
        </p:txBody>
      </p:sp>
      <p:sp>
        <p:nvSpPr>
          <p:cNvPr id="9" name="Shape 6"/>
          <p:cNvSpPr/>
          <p:nvPr/>
        </p:nvSpPr>
        <p:spPr>
          <a:xfrm>
            <a:off x="16893111" y="4165600"/>
            <a:ext cx="6795349" cy="8788400"/>
          </a:xfrm>
          <a:prstGeom prst="roundRect">
            <a:avLst>
              <a:gd name="adj" fmla="val 4441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pic>
        <p:nvPicPr>
          <p:cNvPr id="10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0569" y="6775450"/>
            <a:ext cx="4280435" cy="9271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460449" y="8142817"/>
            <a:ext cx="5660674" cy="2269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87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글로벌 표준 연합에서 추진하는 Matter 표준은 강력한 호환 및 보안을 제공하는 차세대 IoT 기술입니다.</a:t>
            </a:r>
            <a:endParaRPr lang="en-US" sz="3200" dirty="0"/>
          </a:p>
        </p:txBody>
      </p:sp>
      <p:pic>
        <p:nvPicPr>
          <p:cNvPr id="12" name="Image 2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292" y="3530600"/>
            <a:ext cx="10186673" cy="10185400"/>
          </a:xfrm>
          <a:prstGeom prst="rect">
            <a:avLst/>
          </a:prstGeom>
        </p:spPr>
      </p:pic>
      <p:pic>
        <p:nvPicPr>
          <p:cNvPr id="13" name="Image 3" descr=" 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4354" y="7886700"/>
            <a:ext cx="3492937" cy="914400"/>
          </a:xfrm>
          <a:prstGeom prst="rect">
            <a:avLst/>
          </a:prstGeom>
        </p:spPr>
      </p:pic>
      <p:pic>
        <p:nvPicPr>
          <p:cNvPr id="14" name="Image 4" descr=" 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8386" y="9156700"/>
            <a:ext cx="2984873" cy="914400"/>
          </a:xfrm>
          <a:prstGeom prst="rect">
            <a:avLst/>
          </a:prstGeom>
        </p:spPr>
      </p:pic>
      <p:pic>
        <p:nvPicPr>
          <p:cNvPr id="15" name="Image 5" descr=" 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18427" y="10426700"/>
            <a:ext cx="3924791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8162" y="381000"/>
            <a:ext cx="12307838" cy="12954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65095" y="3276600"/>
            <a:ext cx="4204225" cy="1003300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16207213" y="32766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16207213" y="32766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6" name="Image 1" descr=" 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213" y="3276600"/>
            <a:ext cx="762095" cy="762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81810" y="41021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설정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15059841" y="32766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9" name="Shape 5"/>
          <p:cNvSpPr/>
          <p:nvPr/>
        </p:nvSpPr>
        <p:spPr>
          <a:xfrm>
            <a:off x="15059841" y="32766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10" name="Image 2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841" y="3276600"/>
            <a:ext cx="762095" cy="762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034437" y="41021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지갑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13912468" y="32766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13" name="Shape 8"/>
          <p:cNvSpPr/>
          <p:nvPr/>
        </p:nvSpPr>
        <p:spPr>
          <a:xfrm>
            <a:off x="13912468" y="32766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14" name="Image 3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2468" y="3276600"/>
            <a:ext cx="762095" cy="762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887065" y="41021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건강</a:t>
            </a:r>
            <a:endParaRPr lang="en-US" sz="1200" dirty="0"/>
          </a:p>
        </p:txBody>
      </p:sp>
      <p:sp>
        <p:nvSpPr>
          <p:cNvPr id="16" name="Shape 10"/>
          <p:cNvSpPr/>
          <p:nvPr/>
        </p:nvSpPr>
        <p:spPr>
          <a:xfrm>
            <a:off x="12765095" y="32766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17" name="Shape 11"/>
          <p:cNvSpPr/>
          <p:nvPr/>
        </p:nvSpPr>
        <p:spPr>
          <a:xfrm>
            <a:off x="12765095" y="32766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18" name="Image 4" descr=" 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5095" y="3276600"/>
            <a:ext cx="762095" cy="7620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739692" y="41021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지도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12765095" y="2032000"/>
            <a:ext cx="4204225" cy="1003300"/>
          </a:xfrm>
          <a:prstGeom prst="rect">
            <a:avLst/>
          </a:prstGeom>
          <a:noFill/>
          <a:ln/>
        </p:spPr>
      </p:sp>
      <p:sp>
        <p:nvSpPr>
          <p:cNvPr id="21" name="Shape 14"/>
          <p:cNvSpPr/>
          <p:nvPr/>
        </p:nvSpPr>
        <p:spPr>
          <a:xfrm>
            <a:off x="16207102" y="20320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22" name="Shape 15"/>
          <p:cNvSpPr/>
          <p:nvPr/>
        </p:nvSpPr>
        <p:spPr>
          <a:xfrm>
            <a:off x="16207102" y="20320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23" name="Image 5" descr=" 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7102" y="2032000"/>
            <a:ext cx="762095" cy="7620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6181698" y="28575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App Store</a:t>
            </a:r>
            <a:endParaRPr lang="en-US" sz="1200" dirty="0"/>
          </a:p>
        </p:txBody>
      </p:sp>
      <p:sp>
        <p:nvSpPr>
          <p:cNvPr id="25" name="Shape 17"/>
          <p:cNvSpPr/>
          <p:nvPr/>
        </p:nvSpPr>
        <p:spPr>
          <a:xfrm>
            <a:off x="15059766" y="20320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26" name="Shape 18"/>
          <p:cNvSpPr/>
          <p:nvPr/>
        </p:nvSpPr>
        <p:spPr>
          <a:xfrm>
            <a:off x="15059766" y="20320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27" name="Image 6" descr=" 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9766" y="2032000"/>
            <a:ext cx="762095" cy="7620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15034363" y="28575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팟캐스트</a:t>
            </a:r>
            <a:endParaRPr lang="en-US" sz="1200" dirty="0"/>
          </a:p>
        </p:txBody>
      </p:sp>
      <p:sp>
        <p:nvSpPr>
          <p:cNvPr id="29" name="Shape 20"/>
          <p:cNvSpPr/>
          <p:nvPr/>
        </p:nvSpPr>
        <p:spPr>
          <a:xfrm>
            <a:off x="13912431" y="20320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30" name="Shape 21"/>
          <p:cNvSpPr/>
          <p:nvPr/>
        </p:nvSpPr>
        <p:spPr>
          <a:xfrm>
            <a:off x="13912431" y="20320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31" name="Image 7" descr=" 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2431" y="2032000"/>
            <a:ext cx="762095" cy="7620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13887028" y="28575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TV</a:t>
            </a:r>
            <a:endParaRPr lang="en-US" sz="1200" dirty="0"/>
          </a:p>
        </p:txBody>
      </p:sp>
      <p:sp>
        <p:nvSpPr>
          <p:cNvPr id="33" name="Shape 23"/>
          <p:cNvSpPr/>
          <p:nvPr/>
        </p:nvSpPr>
        <p:spPr>
          <a:xfrm>
            <a:off x="12765095" y="20320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34" name="Shape 24"/>
          <p:cNvSpPr/>
          <p:nvPr/>
        </p:nvSpPr>
        <p:spPr>
          <a:xfrm>
            <a:off x="12765095" y="20320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35" name="Image 8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5095" y="2032000"/>
            <a:ext cx="762095" cy="7620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12739692" y="28575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News</a:t>
            </a:r>
            <a:endParaRPr lang="en-US" sz="1200" dirty="0"/>
          </a:p>
        </p:txBody>
      </p:sp>
      <p:sp>
        <p:nvSpPr>
          <p:cNvPr id="37" name="Shape 26"/>
          <p:cNvSpPr/>
          <p:nvPr/>
        </p:nvSpPr>
        <p:spPr>
          <a:xfrm>
            <a:off x="12765095" y="787400"/>
            <a:ext cx="4204225" cy="1003300"/>
          </a:xfrm>
          <a:prstGeom prst="rect">
            <a:avLst/>
          </a:prstGeom>
          <a:noFill/>
          <a:ln/>
        </p:spPr>
      </p:sp>
      <p:sp>
        <p:nvSpPr>
          <p:cNvPr id="38" name="Shape 27"/>
          <p:cNvSpPr/>
          <p:nvPr/>
        </p:nvSpPr>
        <p:spPr>
          <a:xfrm>
            <a:off x="16207102" y="7874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39" name="Shape 28"/>
          <p:cNvSpPr/>
          <p:nvPr/>
        </p:nvSpPr>
        <p:spPr>
          <a:xfrm>
            <a:off x="16207102" y="7874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40" name="Image 9" descr=" 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07102" y="787400"/>
            <a:ext cx="762095" cy="762000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16181698" y="16129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시계</a:t>
            </a:r>
            <a:endParaRPr lang="en-US" sz="1200" dirty="0"/>
          </a:p>
        </p:txBody>
      </p:sp>
      <p:sp>
        <p:nvSpPr>
          <p:cNvPr id="42" name="Shape 30"/>
          <p:cNvSpPr/>
          <p:nvPr/>
        </p:nvSpPr>
        <p:spPr>
          <a:xfrm>
            <a:off x="15059766" y="7874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43" name="Shape 31"/>
          <p:cNvSpPr/>
          <p:nvPr/>
        </p:nvSpPr>
        <p:spPr>
          <a:xfrm>
            <a:off x="15059766" y="7874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44" name="Image 10" descr=" 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59766" y="787400"/>
            <a:ext cx="762095" cy="762000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15034363" y="16129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미리 알림</a:t>
            </a:r>
            <a:endParaRPr lang="en-US" sz="1200" dirty="0"/>
          </a:p>
        </p:txBody>
      </p:sp>
      <p:sp>
        <p:nvSpPr>
          <p:cNvPr id="46" name="Shape 33"/>
          <p:cNvSpPr/>
          <p:nvPr/>
        </p:nvSpPr>
        <p:spPr>
          <a:xfrm>
            <a:off x="13912431" y="7874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47" name="Shape 34"/>
          <p:cNvSpPr/>
          <p:nvPr/>
        </p:nvSpPr>
        <p:spPr>
          <a:xfrm>
            <a:off x="13912431" y="7874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48" name="Image 11" descr=" 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12431" y="787400"/>
            <a:ext cx="762095" cy="762000"/>
          </a:xfrm>
          <a:prstGeom prst="rect">
            <a:avLst/>
          </a:prstGeom>
        </p:spPr>
      </p:pic>
      <p:sp>
        <p:nvSpPr>
          <p:cNvPr id="49" name="Text 35"/>
          <p:cNvSpPr/>
          <p:nvPr/>
        </p:nvSpPr>
        <p:spPr>
          <a:xfrm>
            <a:off x="13887028" y="16129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메모</a:t>
            </a:r>
            <a:endParaRPr lang="en-US" sz="1200" dirty="0"/>
          </a:p>
        </p:txBody>
      </p:sp>
      <p:sp>
        <p:nvSpPr>
          <p:cNvPr id="50" name="Shape 36"/>
          <p:cNvSpPr/>
          <p:nvPr/>
        </p:nvSpPr>
        <p:spPr>
          <a:xfrm>
            <a:off x="12765095" y="787400"/>
            <a:ext cx="762095" cy="1003300"/>
          </a:xfrm>
          <a:prstGeom prst="rect">
            <a:avLst/>
          </a:prstGeom>
          <a:noFill/>
          <a:ln/>
        </p:spPr>
      </p:sp>
      <p:sp>
        <p:nvSpPr>
          <p:cNvPr id="51" name="Shape 37"/>
          <p:cNvSpPr/>
          <p:nvPr/>
        </p:nvSpPr>
        <p:spPr>
          <a:xfrm>
            <a:off x="12765095" y="7874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52" name="Image 12" descr=" 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65095" y="787400"/>
            <a:ext cx="762095" cy="762000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12739692" y="1612900"/>
            <a:ext cx="812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Mail</a:t>
            </a:r>
            <a:endParaRPr lang="en-US" sz="1200" dirty="0"/>
          </a:p>
        </p:txBody>
      </p:sp>
      <p:pic>
        <p:nvPicPr>
          <p:cNvPr id="54" name="Image 13" descr=" 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78197" y="7162800"/>
            <a:ext cx="978022" cy="381000"/>
          </a:xfrm>
          <a:prstGeom prst="rect">
            <a:avLst/>
          </a:prstGeom>
        </p:spPr>
      </p:pic>
      <p:sp>
        <p:nvSpPr>
          <p:cNvPr id="55" name="Text 39"/>
          <p:cNvSpPr/>
          <p:nvPr/>
        </p:nvSpPr>
        <p:spPr>
          <a:xfrm>
            <a:off x="14492511" y="7251700"/>
            <a:ext cx="74939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spc="-5" kern="0" dirty="0">
                <a:solidFill>
                  <a:srgbClr val="FFFFFF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􀊫 Search</a:t>
            </a:r>
            <a:endParaRPr lang="en-US" sz="1200" dirty="0"/>
          </a:p>
        </p:txBody>
      </p:sp>
      <p:sp>
        <p:nvSpPr>
          <p:cNvPr id="56" name="Shape 40"/>
          <p:cNvSpPr/>
          <p:nvPr/>
        </p:nvSpPr>
        <p:spPr>
          <a:xfrm>
            <a:off x="12371346" y="7670800"/>
            <a:ext cx="4991724" cy="1549400"/>
          </a:xfrm>
          <a:prstGeom prst="roundRect">
            <a:avLst>
              <a:gd name="adj" fmla="val 33639"/>
            </a:avLst>
          </a:prstGeom>
          <a:noFill/>
          <a:ln/>
        </p:spPr>
      </p:sp>
      <p:pic>
        <p:nvPicPr>
          <p:cNvPr id="57" name="Image 14" descr=" 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11064" y="7823200"/>
            <a:ext cx="4712289" cy="1244600"/>
          </a:xfrm>
          <a:prstGeom prst="rect">
            <a:avLst/>
          </a:prstGeom>
        </p:spPr>
      </p:pic>
      <p:sp>
        <p:nvSpPr>
          <p:cNvPr id="58" name="Shape 41"/>
          <p:cNvSpPr/>
          <p:nvPr/>
        </p:nvSpPr>
        <p:spPr>
          <a:xfrm>
            <a:off x="12771446" y="80645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59" name="Image 15" descr=" 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71446" y="8064500"/>
            <a:ext cx="762095" cy="762000"/>
          </a:xfrm>
          <a:prstGeom prst="rect">
            <a:avLst/>
          </a:prstGeom>
        </p:spPr>
      </p:pic>
      <p:sp>
        <p:nvSpPr>
          <p:cNvPr id="60" name="Shape 42"/>
          <p:cNvSpPr/>
          <p:nvPr/>
        </p:nvSpPr>
        <p:spPr>
          <a:xfrm>
            <a:off x="13914589" y="80645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61" name="Image 16" descr=" 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14589" y="8064500"/>
            <a:ext cx="762095" cy="762000"/>
          </a:xfrm>
          <a:prstGeom prst="rect">
            <a:avLst/>
          </a:prstGeom>
        </p:spPr>
      </p:pic>
      <p:sp>
        <p:nvSpPr>
          <p:cNvPr id="62" name="Shape 43"/>
          <p:cNvSpPr/>
          <p:nvPr/>
        </p:nvSpPr>
        <p:spPr>
          <a:xfrm>
            <a:off x="15057732" y="80645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63" name="Image 17" descr=" 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57732" y="8064500"/>
            <a:ext cx="762095" cy="762000"/>
          </a:xfrm>
          <a:prstGeom prst="rect">
            <a:avLst/>
          </a:prstGeom>
        </p:spPr>
      </p:pic>
      <p:sp>
        <p:nvSpPr>
          <p:cNvPr id="64" name="Shape 44"/>
          <p:cNvSpPr/>
          <p:nvPr/>
        </p:nvSpPr>
        <p:spPr>
          <a:xfrm>
            <a:off x="16200875" y="8064500"/>
            <a:ext cx="762095" cy="762000"/>
          </a:xfrm>
          <a:prstGeom prst="rect">
            <a:avLst/>
          </a:prstGeom>
          <a:noFill/>
          <a:ln/>
        </p:spPr>
      </p:sp>
      <p:pic>
        <p:nvPicPr>
          <p:cNvPr id="65" name="Image 18" descr=" 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00875" y="8064500"/>
            <a:ext cx="762095" cy="762000"/>
          </a:xfrm>
          <a:prstGeom prst="rect">
            <a:avLst/>
          </a:prstGeom>
        </p:spPr>
      </p:pic>
      <p:sp>
        <p:nvSpPr>
          <p:cNvPr id="66" name="Shape 45"/>
          <p:cNvSpPr/>
          <p:nvPr/>
        </p:nvSpPr>
        <p:spPr>
          <a:xfrm>
            <a:off x="12434854" y="4394200"/>
            <a:ext cx="4839305" cy="4749800"/>
          </a:xfrm>
          <a:prstGeom prst="roundRect">
            <a:avLst>
              <a:gd name="adj" fmla="val 13668"/>
            </a:avLst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67" name="Text 46"/>
          <p:cNvSpPr/>
          <p:nvPr/>
        </p:nvSpPr>
        <p:spPr>
          <a:xfrm>
            <a:off x="13793924" y="4775200"/>
            <a:ext cx="2269350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IIHly Socket</a:t>
            </a:r>
            <a:endParaRPr lang="en-US" sz="3200" dirty="0"/>
          </a:p>
        </p:txBody>
      </p:sp>
      <p:pic>
        <p:nvPicPr>
          <p:cNvPr id="68" name="Image 19" descr=" 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69934" y="5473700"/>
            <a:ext cx="3569146" cy="2235200"/>
          </a:xfrm>
          <a:prstGeom prst="rect">
            <a:avLst/>
          </a:prstGeom>
        </p:spPr>
      </p:pic>
      <p:sp>
        <p:nvSpPr>
          <p:cNvPr id="69" name="Shape 47"/>
          <p:cNvSpPr/>
          <p:nvPr/>
        </p:nvSpPr>
        <p:spPr>
          <a:xfrm>
            <a:off x="12854007" y="8166100"/>
            <a:ext cx="4013702" cy="571500"/>
          </a:xfrm>
          <a:prstGeom prst="roundRect">
            <a:avLst>
              <a:gd name="adj" fmla="val 27200"/>
            </a:avLst>
          </a:prstGeom>
          <a:solidFill>
            <a:srgbClr val="F2F2F2">
              <a:alpha val="100000"/>
            </a:srgbClr>
          </a:solidFill>
          <a:ln/>
        </p:spPr>
      </p:sp>
      <p:sp>
        <p:nvSpPr>
          <p:cNvPr id="70" name="Text 48"/>
          <p:cNvSpPr/>
          <p:nvPr/>
        </p:nvSpPr>
        <p:spPr>
          <a:xfrm>
            <a:off x="14636463" y="8297333"/>
            <a:ext cx="448789" cy="3090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추가</a:t>
            </a:r>
            <a:endParaRPr lang="en-US" sz="1600" dirty="0"/>
          </a:p>
        </p:txBody>
      </p:sp>
      <p:sp>
        <p:nvSpPr>
          <p:cNvPr id="71" name="Shape 49"/>
          <p:cNvSpPr/>
          <p:nvPr/>
        </p:nvSpPr>
        <p:spPr>
          <a:xfrm>
            <a:off x="16766096" y="4711700"/>
            <a:ext cx="228629" cy="228600"/>
          </a:xfrm>
          <a:prstGeom prst="ellipse">
            <a:avLst/>
          </a:prstGeom>
          <a:solidFill>
            <a:srgbClr val="D9D9D9">
              <a:alpha val="100000"/>
            </a:srgbClr>
          </a:solidFill>
          <a:ln/>
        </p:spPr>
      </p:sp>
      <p:pic>
        <p:nvPicPr>
          <p:cNvPr id="72" name="Image 20" descr=" 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66096" y="4711700"/>
            <a:ext cx="228629" cy="228600"/>
          </a:xfrm>
          <a:prstGeom prst="rect">
            <a:avLst/>
          </a:prstGeom>
        </p:spPr>
      </p:pic>
      <p:pic>
        <p:nvPicPr>
          <p:cNvPr id="73" name="Image 21" descr=" 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823253" y="4768850"/>
            <a:ext cx="114314" cy="114300"/>
          </a:xfrm>
          <a:prstGeom prst="rect">
            <a:avLst/>
          </a:prstGeom>
        </p:spPr>
      </p:pic>
      <p:sp>
        <p:nvSpPr>
          <p:cNvPr id="74" name="Shape 50"/>
          <p:cNvSpPr/>
          <p:nvPr/>
        </p:nvSpPr>
        <p:spPr>
          <a:xfrm>
            <a:off x="12345943" y="10020300"/>
            <a:ext cx="5029829" cy="2413000"/>
          </a:xfrm>
          <a:prstGeom prst="rect">
            <a:avLst/>
          </a:prstGeom>
          <a:noFill/>
          <a:ln/>
        </p:spPr>
      </p:sp>
      <p:sp>
        <p:nvSpPr>
          <p:cNvPr id="75" name="Shape 51"/>
          <p:cNvSpPr/>
          <p:nvPr/>
        </p:nvSpPr>
        <p:spPr>
          <a:xfrm>
            <a:off x="12599975" y="10020300"/>
            <a:ext cx="4521765" cy="812800"/>
          </a:xfrm>
          <a:prstGeom prst="rect">
            <a:avLst/>
          </a:prstGeom>
          <a:noFill/>
          <a:ln/>
        </p:spPr>
      </p:sp>
      <p:pic>
        <p:nvPicPr>
          <p:cNvPr id="76" name="Image 22" descr=" 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599975" y="10020300"/>
            <a:ext cx="812902" cy="812800"/>
          </a:xfrm>
          <a:prstGeom prst="rect">
            <a:avLst/>
          </a:prstGeom>
        </p:spPr>
      </p:pic>
      <p:pic>
        <p:nvPicPr>
          <p:cNvPr id="77" name="Image 23" descr=" 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676184" y="10096500"/>
            <a:ext cx="660483" cy="660400"/>
          </a:xfrm>
          <a:prstGeom prst="rect">
            <a:avLst/>
          </a:prstGeom>
        </p:spPr>
      </p:pic>
      <p:sp>
        <p:nvSpPr>
          <p:cNvPr id="78" name="Text 52"/>
          <p:cNvSpPr/>
          <p:nvPr/>
        </p:nvSpPr>
        <p:spPr>
          <a:xfrm>
            <a:off x="13489086" y="10153650"/>
            <a:ext cx="3708864" cy="698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스마트한 연결 방법</a:t>
            </a:r>
            <a:endParaRPr lang="en-US" sz="3600" dirty="0"/>
          </a:p>
        </p:txBody>
      </p:sp>
      <p:sp>
        <p:nvSpPr>
          <p:cNvPr id="79" name="Text 53"/>
          <p:cNvSpPr/>
          <p:nvPr/>
        </p:nvSpPr>
        <p:spPr>
          <a:xfrm>
            <a:off x="12295137" y="10985500"/>
            <a:ext cx="5131441" cy="154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Medium" pitchFamily="34" charset="0"/>
                <a:ea typeface="SF Pro Medium" pitchFamily="34" charset="-122"/>
                <a:cs typeface="SF Pro Medium" pitchFamily="34" charset="-120"/>
              </a:rPr>
              <a:t>연결 방법도 간단해집니다.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NFC 태그를 스캔하거나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상품 겉면의 QR 코드를 스캔하면 됩니다.</a:t>
            </a:r>
            <a:endParaRPr lang="en-US" sz="2400" dirty="0"/>
          </a:p>
        </p:txBody>
      </p:sp>
      <p:sp>
        <p:nvSpPr>
          <p:cNvPr id="80" name="Shape 54"/>
          <p:cNvSpPr/>
          <p:nvPr/>
        </p:nvSpPr>
        <p:spPr>
          <a:xfrm>
            <a:off x="18264883" y="1003300"/>
            <a:ext cx="5169546" cy="2413000"/>
          </a:xfrm>
          <a:prstGeom prst="rect">
            <a:avLst/>
          </a:prstGeom>
          <a:noFill/>
          <a:ln/>
        </p:spPr>
      </p:sp>
      <p:sp>
        <p:nvSpPr>
          <p:cNvPr id="81" name="Shape 55"/>
          <p:cNvSpPr/>
          <p:nvPr/>
        </p:nvSpPr>
        <p:spPr>
          <a:xfrm>
            <a:off x="18779297" y="1003300"/>
            <a:ext cx="4140718" cy="812800"/>
          </a:xfrm>
          <a:prstGeom prst="rect">
            <a:avLst/>
          </a:prstGeom>
          <a:noFill/>
          <a:ln/>
        </p:spPr>
      </p:sp>
      <p:pic>
        <p:nvPicPr>
          <p:cNvPr id="82" name="Image 24" descr=" 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198450" y="1003300"/>
            <a:ext cx="812902" cy="812800"/>
          </a:xfrm>
          <a:prstGeom prst="rect">
            <a:avLst/>
          </a:prstGeom>
        </p:spPr>
      </p:pic>
      <p:pic>
        <p:nvPicPr>
          <p:cNvPr id="83" name="Image 25" descr=" 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274659" y="1079500"/>
            <a:ext cx="660483" cy="660400"/>
          </a:xfrm>
          <a:prstGeom prst="rect">
            <a:avLst/>
          </a:prstGeom>
        </p:spPr>
      </p:pic>
      <p:sp>
        <p:nvSpPr>
          <p:cNvPr id="84" name="Text 56"/>
          <p:cNvSpPr/>
          <p:nvPr/>
        </p:nvSpPr>
        <p:spPr>
          <a:xfrm>
            <a:off x="20100262" y="1041400"/>
            <a:ext cx="2349794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6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손쉬운 사용</a:t>
            </a:r>
            <a:endParaRPr lang="en-US" sz="3600" dirty="0"/>
          </a:p>
        </p:txBody>
      </p:sp>
      <p:sp>
        <p:nvSpPr>
          <p:cNvPr id="85" name="Text 57"/>
          <p:cNvSpPr/>
          <p:nvPr/>
        </p:nvSpPr>
        <p:spPr>
          <a:xfrm>
            <a:off x="18214076" y="1968500"/>
            <a:ext cx="5271159" cy="154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아이폰, 갤럭시 등에서 별도 앱 설치 없이완벽히 사용 및 업데이트하게 됩니다.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Medium" pitchFamily="34" charset="0"/>
                <a:ea typeface="SF Pro Medium" pitchFamily="34" charset="-122"/>
                <a:cs typeface="SF Pro Medium" pitchFamily="34" charset="-120"/>
              </a:rPr>
              <a:t>아래 사진은 실제 사용 화면입니다.</a:t>
            </a:r>
            <a:endParaRPr lang="en-US" sz="2400" dirty="0"/>
          </a:p>
        </p:txBody>
      </p:sp>
      <p:sp>
        <p:nvSpPr>
          <p:cNvPr id="86" name="Shape 58"/>
          <p:cNvSpPr/>
          <p:nvPr/>
        </p:nvSpPr>
        <p:spPr>
          <a:xfrm>
            <a:off x="6007851" y="381000"/>
            <a:ext cx="5309264" cy="8153400"/>
          </a:xfrm>
          <a:prstGeom prst="roundRect">
            <a:avLst>
              <a:gd name="adj" fmla="val 5683"/>
            </a:avLst>
          </a:prstGeom>
          <a:solidFill>
            <a:srgbClr val="C6E6FB">
              <a:alpha val="100000"/>
            </a:srgbClr>
          </a:solidFill>
          <a:ln/>
        </p:spPr>
      </p:sp>
      <p:sp>
        <p:nvSpPr>
          <p:cNvPr id="87" name="Shape 59"/>
          <p:cNvSpPr/>
          <p:nvPr/>
        </p:nvSpPr>
        <p:spPr>
          <a:xfrm>
            <a:off x="381048" y="381000"/>
            <a:ext cx="5245756" cy="2578100"/>
          </a:xfrm>
          <a:prstGeom prst="roundRect">
            <a:avLst>
              <a:gd name="adj" fmla="val 11704"/>
            </a:avLst>
          </a:prstGeom>
          <a:solidFill>
            <a:srgbClr val="D9F9E5">
              <a:alpha val="100000"/>
            </a:srgbClr>
          </a:solidFill>
          <a:ln/>
        </p:spPr>
      </p:sp>
      <p:sp>
        <p:nvSpPr>
          <p:cNvPr id="88" name="Shape 60"/>
          <p:cNvSpPr/>
          <p:nvPr/>
        </p:nvSpPr>
        <p:spPr>
          <a:xfrm>
            <a:off x="381048" y="3340100"/>
            <a:ext cx="5245756" cy="5207000"/>
          </a:xfrm>
          <a:prstGeom prst="roundRect">
            <a:avLst>
              <a:gd name="adj" fmla="val 5795"/>
            </a:avLst>
          </a:prstGeom>
          <a:solidFill>
            <a:srgbClr val="FFE8DD">
              <a:alpha val="100000"/>
            </a:srgbClr>
          </a:solidFill>
          <a:ln/>
        </p:spPr>
      </p:sp>
      <p:sp>
        <p:nvSpPr>
          <p:cNvPr id="89" name="Text 61"/>
          <p:cNvSpPr/>
          <p:nvPr/>
        </p:nvSpPr>
        <p:spPr>
          <a:xfrm>
            <a:off x="580039" y="5118100"/>
            <a:ext cx="4822369" cy="1430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20"/>
              </a:lnSpc>
              <a:buNone/>
            </a:pPr>
            <a:r>
              <a:rPr lang="en-US" sz="32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중국의 업체와 파트너쉽을 체결했습니다.</a:t>
            </a:r>
            <a:endParaRPr lang="en-US" sz="3200" dirty="0"/>
          </a:p>
        </p:txBody>
      </p:sp>
      <p:sp>
        <p:nvSpPr>
          <p:cNvPr id="90" name="Shape 62"/>
          <p:cNvSpPr/>
          <p:nvPr/>
        </p:nvSpPr>
        <p:spPr>
          <a:xfrm>
            <a:off x="381048" y="8915400"/>
            <a:ext cx="10936067" cy="4419600"/>
          </a:xfrm>
          <a:prstGeom prst="roundRect">
            <a:avLst>
              <a:gd name="adj" fmla="val 6828"/>
            </a:avLst>
          </a:prstGeom>
          <a:solidFill>
            <a:srgbClr val="F5F5F5">
              <a:alpha val="100000"/>
            </a:srgbClr>
          </a:solidFill>
          <a:ln/>
        </p:spPr>
      </p:sp>
      <p:pic>
        <p:nvPicPr>
          <p:cNvPr id="91" name="Image 26" descr=" 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14914" y="787400"/>
            <a:ext cx="914514" cy="914400"/>
          </a:xfrm>
          <a:prstGeom prst="rect">
            <a:avLst/>
          </a:prstGeom>
        </p:spPr>
      </p:pic>
      <p:sp>
        <p:nvSpPr>
          <p:cNvPr id="92" name="Text 63"/>
          <p:cNvSpPr/>
          <p:nvPr/>
        </p:nvSpPr>
        <p:spPr>
          <a:xfrm>
            <a:off x="520765" y="1866900"/>
            <a:ext cx="4902813" cy="88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lvl="1" marL="685800" indent="-342900">
              <a:lnSpc>
                <a:spcPts val="5760"/>
              </a:lnSpc>
              <a:buSzPct val="100000"/>
              <a:buFont typeface="+mj-lt"/>
              <a:buAutoNum type="arabicPeriod" startAt="1"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솔루션 및 핵심 경쟁력</a:t>
            </a:r>
            <a:endParaRPr lang="en-US" sz="3600" dirty="0"/>
          </a:p>
        </p:txBody>
      </p:sp>
      <p:sp>
        <p:nvSpPr>
          <p:cNvPr id="93" name="Shape 64"/>
          <p:cNvSpPr/>
          <p:nvPr/>
        </p:nvSpPr>
        <p:spPr>
          <a:xfrm>
            <a:off x="6833454" y="1028700"/>
            <a:ext cx="3658057" cy="609600"/>
          </a:xfrm>
          <a:prstGeom prst="rect">
            <a:avLst/>
          </a:prstGeom>
          <a:noFill/>
          <a:ln/>
        </p:spPr>
      </p:sp>
      <p:pic>
        <p:nvPicPr>
          <p:cNvPr id="94" name="Image 27" descr=" 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833454" y="1041400"/>
            <a:ext cx="2718140" cy="584200"/>
          </a:xfrm>
          <a:prstGeom prst="rect">
            <a:avLst/>
          </a:prstGeom>
        </p:spPr>
      </p:pic>
      <p:sp>
        <p:nvSpPr>
          <p:cNvPr id="95" name="Text 65"/>
          <p:cNvSpPr/>
          <p:nvPr/>
        </p:nvSpPr>
        <p:spPr>
          <a:xfrm>
            <a:off x="9742118" y="1028700"/>
            <a:ext cx="918748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IoT</a:t>
            </a:r>
            <a:endParaRPr lang="en-US" sz="4000" dirty="0"/>
          </a:p>
        </p:txBody>
      </p:sp>
      <p:pic>
        <p:nvPicPr>
          <p:cNvPr id="96" name="Image 28" descr=" 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968746" y="4076700"/>
            <a:ext cx="2057657" cy="736600"/>
          </a:xfrm>
          <a:prstGeom prst="rect">
            <a:avLst/>
          </a:prstGeom>
        </p:spPr>
      </p:pic>
      <p:sp>
        <p:nvSpPr>
          <p:cNvPr id="97" name="Shape 66"/>
          <p:cNvSpPr/>
          <p:nvPr/>
        </p:nvSpPr>
        <p:spPr>
          <a:xfrm>
            <a:off x="6731841" y="2311400"/>
            <a:ext cx="3848581" cy="5524500"/>
          </a:xfrm>
          <a:prstGeom prst="rect">
            <a:avLst/>
          </a:prstGeom>
          <a:noFill/>
          <a:ln/>
        </p:spPr>
      </p:sp>
      <p:sp>
        <p:nvSpPr>
          <p:cNvPr id="98" name="Shape 67"/>
          <p:cNvSpPr/>
          <p:nvPr/>
        </p:nvSpPr>
        <p:spPr>
          <a:xfrm>
            <a:off x="7278010" y="2311400"/>
            <a:ext cx="2756244" cy="558800"/>
          </a:xfrm>
          <a:prstGeom prst="rect">
            <a:avLst/>
          </a:prstGeom>
          <a:noFill/>
          <a:ln/>
        </p:spPr>
      </p:sp>
      <p:pic>
        <p:nvPicPr>
          <p:cNvPr id="99" name="Image 29" descr=" 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278010" y="2311400"/>
            <a:ext cx="558870" cy="558800"/>
          </a:xfrm>
          <a:prstGeom prst="rect">
            <a:avLst/>
          </a:prstGeom>
        </p:spPr>
      </p:pic>
      <p:pic>
        <p:nvPicPr>
          <p:cNvPr id="100" name="Image 30" descr=" ">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7868" y="2381250"/>
            <a:ext cx="419152" cy="419100"/>
          </a:xfrm>
          <a:prstGeom prst="rect">
            <a:avLst/>
          </a:prstGeom>
        </p:spPr>
      </p:pic>
      <p:sp>
        <p:nvSpPr>
          <p:cNvPr id="101" name="Text 68"/>
          <p:cNvSpPr/>
          <p:nvPr/>
        </p:nvSpPr>
        <p:spPr>
          <a:xfrm>
            <a:off x="7963895" y="2362200"/>
            <a:ext cx="2197375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000" dirty="0">
                <a:solidFill>
                  <a:srgbClr val="FF95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뛰어난 호환성</a:t>
            </a:r>
            <a:endParaRPr lang="en-US" sz="3000" dirty="0"/>
          </a:p>
        </p:txBody>
      </p:sp>
      <p:sp>
        <p:nvSpPr>
          <p:cNvPr id="102" name="Shape 69"/>
          <p:cNvSpPr/>
          <p:nvPr/>
        </p:nvSpPr>
        <p:spPr>
          <a:xfrm>
            <a:off x="7150994" y="3060700"/>
            <a:ext cx="3010276" cy="965200"/>
          </a:xfrm>
          <a:prstGeom prst="rect">
            <a:avLst/>
          </a:prstGeom>
          <a:noFill/>
          <a:ln/>
        </p:spPr>
      </p:sp>
      <p:sp>
        <p:nvSpPr>
          <p:cNvPr id="103" name="Text 70"/>
          <p:cNvSpPr/>
          <p:nvPr/>
        </p:nvSpPr>
        <p:spPr>
          <a:xfrm>
            <a:off x="7100187" y="3060700"/>
            <a:ext cx="311188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Matter 적용으로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타사 대비 뛰어난 호환성</a:t>
            </a:r>
            <a:endParaRPr lang="en-US" sz="2400" dirty="0"/>
          </a:p>
        </p:txBody>
      </p:sp>
      <p:sp>
        <p:nvSpPr>
          <p:cNvPr id="104" name="Shape 71"/>
          <p:cNvSpPr/>
          <p:nvPr/>
        </p:nvSpPr>
        <p:spPr>
          <a:xfrm>
            <a:off x="7278010" y="4216400"/>
            <a:ext cx="2756244" cy="558800"/>
          </a:xfrm>
          <a:prstGeom prst="rect">
            <a:avLst/>
          </a:prstGeom>
          <a:noFill/>
          <a:ln/>
        </p:spPr>
      </p:sp>
      <p:pic>
        <p:nvPicPr>
          <p:cNvPr id="105" name="Image 31" descr=" 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278010" y="4216400"/>
            <a:ext cx="558870" cy="558800"/>
          </a:xfrm>
          <a:prstGeom prst="rect">
            <a:avLst/>
          </a:prstGeom>
        </p:spPr>
      </p:pic>
      <p:pic>
        <p:nvPicPr>
          <p:cNvPr id="106" name="Image 32" descr=" ">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322093" y="4278260"/>
            <a:ext cx="470691" cy="435083"/>
          </a:xfrm>
          <a:prstGeom prst="rect">
            <a:avLst/>
          </a:prstGeom>
        </p:spPr>
      </p:pic>
      <p:sp>
        <p:nvSpPr>
          <p:cNvPr id="107" name="Text 72"/>
          <p:cNvSpPr/>
          <p:nvPr/>
        </p:nvSpPr>
        <p:spPr>
          <a:xfrm>
            <a:off x="7963895" y="4267200"/>
            <a:ext cx="2197375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000" dirty="0">
                <a:solidFill>
                  <a:srgbClr val="AF52DE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지속적인 사용</a:t>
            </a:r>
            <a:endParaRPr lang="en-US" sz="3000" dirty="0"/>
          </a:p>
        </p:txBody>
      </p:sp>
      <p:sp>
        <p:nvSpPr>
          <p:cNvPr id="108" name="Shape 73"/>
          <p:cNvSpPr/>
          <p:nvPr/>
        </p:nvSpPr>
        <p:spPr>
          <a:xfrm>
            <a:off x="6731841" y="4965700"/>
            <a:ext cx="3848581" cy="965200"/>
          </a:xfrm>
          <a:prstGeom prst="rect">
            <a:avLst/>
          </a:prstGeom>
          <a:noFill/>
          <a:ln/>
        </p:spPr>
      </p:sp>
      <p:sp>
        <p:nvSpPr>
          <p:cNvPr id="109" name="Text 74"/>
          <p:cNvSpPr/>
          <p:nvPr/>
        </p:nvSpPr>
        <p:spPr>
          <a:xfrm>
            <a:off x="6681035" y="4965700"/>
            <a:ext cx="3950194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OTA 업데이트로 2년 이상의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소프트웨어 업데이트 지원 예정</a:t>
            </a:r>
            <a:endParaRPr lang="en-US" sz="2400" dirty="0"/>
          </a:p>
        </p:txBody>
      </p:sp>
      <p:sp>
        <p:nvSpPr>
          <p:cNvPr id="110" name="Shape 75"/>
          <p:cNvSpPr/>
          <p:nvPr/>
        </p:nvSpPr>
        <p:spPr>
          <a:xfrm>
            <a:off x="7443130" y="6121400"/>
            <a:ext cx="2426003" cy="558800"/>
          </a:xfrm>
          <a:prstGeom prst="rect">
            <a:avLst/>
          </a:prstGeom>
          <a:noFill/>
          <a:ln/>
        </p:spPr>
      </p:sp>
      <p:pic>
        <p:nvPicPr>
          <p:cNvPr id="111" name="Image 33" descr=" 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443130" y="6121400"/>
            <a:ext cx="558870" cy="558800"/>
          </a:xfrm>
          <a:prstGeom prst="rect">
            <a:avLst/>
          </a:prstGeom>
        </p:spPr>
      </p:pic>
      <p:pic>
        <p:nvPicPr>
          <p:cNvPr id="112" name="Image 34" descr=" ">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522515" y="6148388"/>
            <a:ext cx="400100" cy="504825"/>
          </a:xfrm>
          <a:prstGeom prst="rect">
            <a:avLst/>
          </a:prstGeom>
        </p:spPr>
      </p:pic>
      <p:sp>
        <p:nvSpPr>
          <p:cNvPr id="113" name="Text 76"/>
          <p:cNvSpPr/>
          <p:nvPr/>
        </p:nvSpPr>
        <p:spPr>
          <a:xfrm>
            <a:off x="8129016" y="6172200"/>
            <a:ext cx="186713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000" dirty="0">
                <a:solidFill>
                  <a:srgbClr val="0A84FF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높은 보안성</a:t>
            </a:r>
            <a:endParaRPr lang="en-US" sz="3000" dirty="0"/>
          </a:p>
        </p:txBody>
      </p:sp>
      <p:sp>
        <p:nvSpPr>
          <p:cNvPr id="114" name="Shape 77"/>
          <p:cNvSpPr/>
          <p:nvPr/>
        </p:nvSpPr>
        <p:spPr>
          <a:xfrm>
            <a:off x="6801700" y="6870700"/>
            <a:ext cx="3708864" cy="965200"/>
          </a:xfrm>
          <a:prstGeom prst="rect">
            <a:avLst/>
          </a:prstGeom>
          <a:noFill/>
          <a:ln/>
        </p:spPr>
      </p:sp>
      <p:sp>
        <p:nvSpPr>
          <p:cNvPr id="115" name="Text 78"/>
          <p:cNvSpPr/>
          <p:nvPr/>
        </p:nvSpPr>
        <p:spPr>
          <a:xfrm>
            <a:off x="6750894" y="6870700"/>
            <a:ext cx="3810476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Flash 암호화, Secure Boot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기본 장착, Matter 보안도 충족</a:t>
            </a:r>
            <a:endParaRPr lang="en-US" sz="2400" dirty="0"/>
          </a:p>
        </p:txBody>
      </p:sp>
      <p:sp>
        <p:nvSpPr>
          <p:cNvPr id="116" name="Text 79"/>
          <p:cNvSpPr/>
          <p:nvPr/>
        </p:nvSpPr>
        <p:spPr>
          <a:xfrm>
            <a:off x="1155844" y="11442700"/>
            <a:ext cx="9449981" cy="154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회로 설계 및 Espressif사의 SDK 사용을 통한 Homekit, Matter 개발 경험이 있어 </a:t>
            </a:r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더 안전하고 지속될 수 있는 IoT 기기(OMRON 16A Relay 적용 등)를 설계할 수 있습니다.</a:t>
            </a:r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 또한 Homekit IoT 시제품도 현재 사용중입니다.</a:t>
            </a:r>
            <a:endParaRPr lang="en-US" sz="2400" dirty="0"/>
          </a:p>
        </p:txBody>
      </p:sp>
      <p:sp>
        <p:nvSpPr>
          <p:cNvPr id="117" name="Text 80"/>
          <p:cNvSpPr/>
          <p:nvPr/>
        </p:nvSpPr>
        <p:spPr>
          <a:xfrm>
            <a:off x="838305" y="6527800"/>
            <a:ext cx="4305838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CE, FC, RHOS, ISO9001등 다양한 국제 인증을 받은 기기를 저렴한 가격으로 공급할 수 있습니다.</a:t>
            </a:r>
            <a:endParaRPr lang="en-US" sz="2400" dirty="0"/>
          </a:p>
        </p:txBody>
      </p:sp>
      <p:sp>
        <p:nvSpPr>
          <p:cNvPr id="118" name="Shape 81"/>
          <p:cNvSpPr/>
          <p:nvPr/>
        </p:nvSpPr>
        <p:spPr>
          <a:xfrm>
            <a:off x="5931641" y="9271000"/>
            <a:ext cx="2032254" cy="2032000"/>
          </a:xfrm>
          <a:prstGeom prst="roundRect">
            <a:avLst>
              <a:gd name="adj" fmla="val 14850"/>
            </a:avLst>
          </a:prstGeom>
          <a:solidFill>
            <a:srgbClr val="2D2D2D">
              <a:alpha val="100000"/>
            </a:srgbClr>
          </a:solidFill>
          <a:ln/>
        </p:spPr>
      </p:sp>
      <p:pic>
        <p:nvPicPr>
          <p:cNvPr id="119" name="Image 35" descr=" ">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020552" y="9347200"/>
            <a:ext cx="1854432" cy="1866900"/>
          </a:xfrm>
          <a:prstGeom prst="rect">
            <a:avLst/>
          </a:prstGeom>
        </p:spPr>
      </p:pic>
      <p:pic>
        <p:nvPicPr>
          <p:cNvPr id="120" name="Image 36" descr=" ">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645356" y="9271000"/>
            <a:ext cx="2032254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48" y="381000"/>
            <a:ext cx="23624953" cy="12954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77597" y="2264833"/>
            <a:ext cx="3433662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324조 원</a:t>
            </a:r>
            <a:endParaRPr lang="en-US" sz="6400" dirty="0"/>
          </a:p>
        </p:txBody>
      </p:sp>
      <p:sp>
        <p:nvSpPr>
          <p:cNvPr id="4" name="Text 1"/>
          <p:cNvSpPr/>
          <p:nvPr/>
        </p:nvSpPr>
        <p:spPr>
          <a:xfrm>
            <a:off x="3226203" y="2861733"/>
            <a:ext cx="2023786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5583FA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TAM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19166696" y="3852333"/>
            <a:ext cx="2074593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FC7937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SAM</a:t>
            </a:r>
            <a:endParaRPr lang="en-US" sz="6400" dirty="0"/>
          </a:p>
        </p:txBody>
      </p:sp>
      <p:sp>
        <p:nvSpPr>
          <p:cNvPr id="6" name="Text 3"/>
          <p:cNvSpPr/>
          <p:nvPr/>
        </p:nvSpPr>
        <p:spPr>
          <a:xfrm>
            <a:off x="19166696" y="7268633"/>
            <a:ext cx="2112697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E65768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SOM</a:t>
            </a:r>
            <a:endParaRPr lang="en-US" sz="6400" dirty="0"/>
          </a:p>
        </p:txBody>
      </p:sp>
      <p:sp>
        <p:nvSpPr>
          <p:cNvPr id="7" name="Text 4"/>
          <p:cNvSpPr/>
          <p:nvPr/>
        </p:nvSpPr>
        <p:spPr>
          <a:xfrm>
            <a:off x="13844730" y="4436533"/>
            <a:ext cx="3319348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142조 원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14098762" y="7675033"/>
            <a:ext cx="2569955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220억</a:t>
            </a:r>
            <a:endParaRPr lang="en-US" sz="6400" dirty="0"/>
          </a:p>
        </p:txBody>
      </p:sp>
      <p:sp>
        <p:nvSpPr>
          <p:cNvPr id="9" name="Shape 6"/>
          <p:cNvSpPr/>
          <p:nvPr/>
        </p:nvSpPr>
        <p:spPr>
          <a:xfrm>
            <a:off x="8421153" y="1625600"/>
            <a:ext cx="10161270" cy="101600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2041105" y="3721100"/>
            <a:ext cx="6338092" cy="63373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3641505" y="6705600"/>
            <a:ext cx="3149994" cy="31496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pic>
        <p:nvPicPr>
          <p:cNvPr id="12" name="Image 1" descr=" 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5667" y="3162300"/>
            <a:ext cx="609676" cy="609600"/>
          </a:xfrm>
          <a:prstGeom prst="rect">
            <a:avLst/>
          </a:prstGeom>
        </p:spPr>
      </p:pic>
      <p:pic>
        <p:nvPicPr>
          <p:cNvPr id="13" name="Image 2" descr=" 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5432" y="3331634"/>
            <a:ext cx="3920561" cy="2709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188098" y="4089400"/>
            <a:ext cx="4454023" cy="254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2025년 예측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IoT 스마트 홈 및 플랫폼시장 규모 CAGR 16.7%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(Omdia)</a:t>
            </a:r>
            <a:endParaRPr lang="en-US" sz="3200" dirty="0"/>
          </a:p>
        </p:txBody>
      </p:sp>
      <p:sp>
        <p:nvSpPr>
          <p:cNvPr id="15" name="Text 10"/>
          <p:cNvSpPr/>
          <p:nvPr/>
        </p:nvSpPr>
        <p:spPr>
          <a:xfrm>
            <a:off x="19128591" y="5092700"/>
            <a:ext cx="4454023" cy="2065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2023년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Bold" pitchFamily="34" charset="0"/>
                <a:ea typeface="Work Sans Bold" pitchFamily="34" charset="-122"/>
                <a:cs typeface="Work Sans Bold" pitchFamily="34" charset="-120"/>
              </a:rPr>
              <a:t>Matter 기기는 전체 IoT 기기의 44%</a:t>
            </a:r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 전망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(Omdia)</a:t>
            </a:r>
            <a:endParaRPr lang="en-US" sz="3200" dirty="0"/>
          </a:p>
        </p:txBody>
      </p:sp>
      <p:sp>
        <p:nvSpPr>
          <p:cNvPr id="16" name="Shape 11"/>
          <p:cNvSpPr/>
          <p:nvPr/>
        </p:nvSpPr>
        <p:spPr>
          <a:xfrm rot="10800000">
            <a:off x="17010266" y="4178964"/>
            <a:ext cx="611649" cy="613812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17744118" y="4279900"/>
            <a:ext cx="469959" cy="355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pic>
        <p:nvPicPr>
          <p:cNvPr id="18" name="Image 3" descr=" 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80609" y="4350404"/>
            <a:ext cx="1651864" cy="270933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rot="10800000">
            <a:off x="16411356" y="7618871"/>
            <a:ext cx="611649" cy="613812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17147143" y="7696200"/>
            <a:ext cx="1613102" cy="355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pic>
        <p:nvPicPr>
          <p:cNvPr id="21" name="Image 4" descr=" 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28995" y="7738533"/>
            <a:ext cx="2243951" cy="270933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1282860" y="6921500"/>
            <a:ext cx="8357645" cy="5778500"/>
          </a:xfrm>
          <a:prstGeom prst="roundRect">
            <a:avLst>
              <a:gd name="adj" fmla="val 5222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635000" dist="56796" dir="3806097">
              <a:srgbClr val="000000">
                <a:alpha val="20000"/>
              </a:srgbClr>
            </a:outerShdw>
          </a:effectLst>
        </p:spPr>
      </p:sp>
      <p:pic>
        <p:nvPicPr>
          <p:cNvPr id="23" name="Image 5" descr=" 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9229" y="8623300"/>
            <a:ext cx="6096762" cy="3327400"/>
          </a:xfrm>
          <a:prstGeom prst="rect">
            <a:avLst/>
          </a:prstGeom>
        </p:spPr>
      </p:pic>
      <p:pic>
        <p:nvPicPr>
          <p:cNvPr id="24" name="Image 6" descr=" 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9229" y="8623300"/>
            <a:ext cx="6096762" cy="3327400"/>
          </a:xfrm>
          <a:prstGeom prst="rect">
            <a:avLst/>
          </a:prstGeom>
        </p:spPr>
      </p:pic>
      <p:sp>
        <p:nvSpPr>
          <p:cNvPr id="25" name="Shape 16"/>
          <p:cNvSpPr/>
          <p:nvPr/>
        </p:nvSpPr>
        <p:spPr>
          <a:xfrm>
            <a:off x="2629229" y="8623300"/>
            <a:ext cx="6096762" cy="3327400"/>
          </a:xfrm>
          <a:prstGeom prst="rect">
            <a:avLst/>
          </a:prstGeom>
          <a:noFill/>
          <a:ln/>
        </p:spPr>
      </p:sp>
      <p:sp>
        <p:nvSpPr>
          <p:cNvPr id="26" name="Shape 17"/>
          <p:cNvSpPr/>
          <p:nvPr/>
        </p:nvSpPr>
        <p:spPr>
          <a:xfrm>
            <a:off x="2629229" y="862330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27" name="Text 18"/>
          <p:cNvSpPr/>
          <p:nvPr/>
        </p:nvSpPr>
        <p:spPr>
          <a:xfrm>
            <a:off x="2006851" y="850900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18조 원</a:t>
            </a:r>
            <a:endParaRPr lang="en-US" sz="1200" dirty="0"/>
          </a:p>
        </p:txBody>
      </p:sp>
      <p:pic>
        <p:nvPicPr>
          <p:cNvPr id="28" name="Image 7" descr=" 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9229" y="8623300"/>
            <a:ext cx="6096762" cy="0"/>
          </a:xfrm>
          <a:prstGeom prst="rect">
            <a:avLst/>
          </a:prstGeom>
        </p:spPr>
      </p:pic>
      <p:pic>
        <p:nvPicPr>
          <p:cNvPr id="29" name="Image 8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9229" y="8623300"/>
            <a:ext cx="6096762" cy="12700"/>
          </a:xfrm>
          <a:prstGeom prst="rect">
            <a:avLst/>
          </a:prstGeom>
        </p:spPr>
      </p:pic>
      <p:sp>
        <p:nvSpPr>
          <p:cNvPr id="30" name="Shape 19"/>
          <p:cNvSpPr/>
          <p:nvPr/>
        </p:nvSpPr>
        <p:spPr>
          <a:xfrm>
            <a:off x="2629229" y="928624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31" name="Text 20"/>
          <p:cNvSpPr/>
          <p:nvPr/>
        </p:nvSpPr>
        <p:spPr>
          <a:xfrm>
            <a:off x="2019552" y="9171940"/>
            <a:ext cx="508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17조 원</a:t>
            </a:r>
            <a:endParaRPr lang="en-US" sz="1200" dirty="0"/>
          </a:p>
        </p:txBody>
      </p:sp>
      <p:pic>
        <p:nvPicPr>
          <p:cNvPr id="32" name="Image 9" descr=" 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9229" y="9286240"/>
            <a:ext cx="6096762" cy="0"/>
          </a:xfrm>
          <a:prstGeom prst="rect">
            <a:avLst/>
          </a:prstGeom>
        </p:spPr>
      </p:pic>
      <p:pic>
        <p:nvPicPr>
          <p:cNvPr id="33" name="Image 10" descr=" 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9229" y="9286240"/>
            <a:ext cx="6096762" cy="12700"/>
          </a:xfrm>
          <a:prstGeom prst="rect">
            <a:avLst/>
          </a:prstGeom>
        </p:spPr>
      </p:pic>
      <p:sp>
        <p:nvSpPr>
          <p:cNvPr id="34" name="Shape 21"/>
          <p:cNvSpPr/>
          <p:nvPr/>
        </p:nvSpPr>
        <p:spPr>
          <a:xfrm>
            <a:off x="2629229" y="994918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35" name="Text 22"/>
          <p:cNvSpPr/>
          <p:nvPr/>
        </p:nvSpPr>
        <p:spPr>
          <a:xfrm>
            <a:off x="2006851" y="983488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16조 원</a:t>
            </a:r>
            <a:endParaRPr lang="en-US" sz="1200" dirty="0"/>
          </a:p>
        </p:txBody>
      </p:sp>
      <p:pic>
        <p:nvPicPr>
          <p:cNvPr id="36" name="Image 11" descr=" 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9229" y="9949180"/>
            <a:ext cx="6096762" cy="0"/>
          </a:xfrm>
          <a:prstGeom prst="rect">
            <a:avLst/>
          </a:prstGeom>
        </p:spPr>
      </p:pic>
      <p:pic>
        <p:nvPicPr>
          <p:cNvPr id="37" name="Image 12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29229" y="9949180"/>
            <a:ext cx="6096762" cy="12700"/>
          </a:xfrm>
          <a:prstGeom prst="rect">
            <a:avLst/>
          </a:prstGeom>
        </p:spPr>
      </p:pic>
      <p:sp>
        <p:nvSpPr>
          <p:cNvPr id="38" name="Shape 23"/>
          <p:cNvSpPr/>
          <p:nvPr/>
        </p:nvSpPr>
        <p:spPr>
          <a:xfrm>
            <a:off x="2629229" y="1061212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39" name="Text 24"/>
          <p:cNvSpPr/>
          <p:nvPr/>
        </p:nvSpPr>
        <p:spPr>
          <a:xfrm>
            <a:off x="2006851" y="1049782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15조 원</a:t>
            </a:r>
            <a:endParaRPr lang="en-US" sz="1200" dirty="0"/>
          </a:p>
        </p:txBody>
      </p:sp>
      <p:pic>
        <p:nvPicPr>
          <p:cNvPr id="40" name="Image 13" descr=" 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29229" y="10612120"/>
            <a:ext cx="6096762" cy="0"/>
          </a:xfrm>
          <a:prstGeom prst="rect">
            <a:avLst/>
          </a:prstGeom>
        </p:spPr>
      </p:pic>
      <p:pic>
        <p:nvPicPr>
          <p:cNvPr id="41" name="Image 14" descr=" 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29229" y="10612120"/>
            <a:ext cx="6096762" cy="12700"/>
          </a:xfrm>
          <a:prstGeom prst="rect">
            <a:avLst/>
          </a:prstGeom>
        </p:spPr>
      </p:pic>
      <p:sp>
        <p:nvSpPr>
          <p:cNvPr id="42" name="Shape 25"/>
          <p:cNvSpPr/>
          <p:nvPr/>
        </p:nvSpPr>
        <p:spPr>
          <a:xfrm>
            <a:off x="2629229" y="1127506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43" name="Text 26"/>
          <p:cNvSpPr/>
          <p:nvPr/>
        </p:nvSpPr>
        <p:spPr>
          <a:xfrm>
            <a:off x="2006851" y="1116076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14조 원</a:t>
            </a:r>
            <a:endParaRPr lang="en-US" sz="1200" dirty="0"/>
          </a:p>
        </p:txBody>
      </p:sp>
      <p:pic>
        <p:nvPicPr>
          <p:cNvPr id="44" name="Image 15" descr=" 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29229" y="11275060"/>
            <a:ext cx="6096762" cy="0"/>
          </a:xfrm>
          <a:prstGeom prst="rect">
            <a:avLst/>
          </a:prstGeom>
        </p:spPr>
      </p:pic>
      <p:pic>
        <p:nvPicPr>
          <p:cNvPr id="45" name="Image 16" descr=" 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9229" y="11275060"/>
            <a:ext cx="6096762" cy="12700"/>
          </a:xfrm>
          <a:prstGeom prst="rect">
            <a:avLst/>
          </a:prstGeom>
        </p:spPr>
      </p:pic>
      <p:sp>
        <p:nvSpPr>
          <p:cNvPr id="46" name="Shape 27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sp>
        <p:nvSpPr>
          <p:cNvPr id="47" name="Text 28"/>
          <p:cNvSpPr/>
          <p:nvPr/>
        </p:nvSpPr>
        <p:spPr>
          <a:xfrm>
            <a:off x="2006851" y="1182370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13조 원</a:t>
            </a:r>
            <a:endParaRPr lang="en-US" sz="1200" dirty="0"/>
          </a:p>
        </p:txBody>
      </p:sp>
      <p:sp>
        <p:nvSpPr>
          <p:cNvPr id="48" name="Shape 29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sp>
        <p:nvSpPr>
          <p:cNvPr id="49" name="Shape 30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50" name="Shape 31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pic>
        <p:nvPicPr>
          <p:cNvPr id="51" name="Image 17" descr=" 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29229" y="11938000"/>
            <a:ext cx="12702" cy="12700"/>
          </a:xfrm>
          <a:prstGeom prst="rect">
            <a:avLst/>
          </a:prstGeom>
        </p:spPr>
      </p:pic>
      <p:sp>
        <p:nvSpPr>
          <p:cNvPr id="52" name="Text 32"/>
          <p:cNvSpPr/>
          <p:nvPr/>
        </p:nvSpPr>
        <p:spPr>
          <a:xfrm>
            <a:off x="2311689" y="12026900"/>
            <a:ext cx="6350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2020-01</a:t>
            </a:r>
            <a:endParaRPr lang="en-US" sz="1200" dirty="0"/>
          </a:p>
        </p:txBody>
      </p:sp>
      <p:pic>
        <p:nvPicPr>
          <p:cNvPr id="53" name="Image 18" descr=" 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29229" y="11938000"/>
            <a:ext cx="12702" cy="12700"/>
          </a:xfrm>
          <a:prstGeom prst="rect">
            <a:avLst/>
          </a:prstGeom>
        </p:spPr>
      </p:pic>
      <p:sp>
        <p:nvSpPr>
          <p:cNvPr id="54" name="Shape 33"/>
          <p:cNvSpPr/>
          <p:nvPr/>
        </p:nvSpPr>
        <p:spPr>
          <a:xfrm>
            <a:off x="2629229" y="11938000"/>
            <a:ext cx="12702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55" name="Shape 34"/>
          <p:cNvSpPr/>
          <p:nvPr/>
        </p:nvSpPr>
        <p:spPr>
          <a:xfrm>
            <a:off x="2629229" y="11950700"/>
            <a:ext cx="12702" cy="381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56" name="Image 19" descr=" 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41930" y="11938000"/>
            <a:ext cx="3042030" cy="12700"/>
          </a:xfrm>
          <a:prstGeom prst="rect">
            <a:avLst/>
          </a:prstGeom>
        </p:spPr>
      </p:pic>
      <p:sp>
        <p:nvSpPr>
          <p:cNvPr id="57" name="Text 35"/>
          <p:cNvSpPr/>
          <p:nvPr/>
        </p:nvSpPr>
        <p:spPr>
          <a:xfrm>
            <a:off x="5360070" y="12026900"/>
            <a:ext cx="6350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2022-01</a:t>
            </a:r>
            <a:endParaRPr lang="en-US" sz="1200" dirty="0"/>
          </a:p>
        </p:txBody>
      </p:sp>
      <p:pic>
        <p:nvPicPr>
          <p:cNvPr id="58" name="Image 20" descr=" 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41930" y="11938000"/>
            <a:ext cx="3048381" cy="1270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677610" y="11938000"/>
            <a:ext cx="12702" cy="127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60" name="Shape 37"/>
          <p:cNvSpPr/>
          <p:nvPr/>
        </p:nvSpPr>
        <p:spPr>
          <a:xfrm>
            <a:off x="5677610" y="11950700"/>
            <a:ext cx="12702" cy="381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pic>
        <p:nvPicPr>
          <p:cNvPr id="61" name="Image 21" descr=" 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683960" y="11938000"/>
            <a:ext cx="3042030" cy="12700"/>
          </a:xfrm>
          <a:prstGeom prst="rect">
            <a:avLst/>
          </a:prstGeom>
        </p:spPr>
      </p:pic>
      <p:sp>
        <p:nvSpPr>
          <p:cNvPr id="62" name="Text 38"/>
          <p:cNvSpPr/>
          <p:nvPr/>
        </p:nvSpPr>
        <p:spPr>
          <a:xfrm>
            <a:off x="8402100" y="12026900"/>
            <a:ext cx="647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2024-01</a:t>
            </a:r>
            <a:endParaRPr lang="en-US" sz="1200" dirty="0"/>
          </a:p>
        </p:txBody>
      </p:sp>
      <p:pic>
        <p:nvPicPr>
          <p:cNvPr id="63" name="Image 22" descr=" 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683960" y="11938000"/>
            <a:ext cx="3048381" cy="12700"/>
          </a:xfrm>
          <a:prstGeom prst="rect">
            <a:avLst/>
          </a:prstGeom>
        </p:spPr>
      </p:pic>
      <p:sp>
        <p:nvSpPr>
          <p:cNvPr id="64" name="Shape 39"/>
          <p:cNvSpPr/>
          <p:nvPr/>
        </p:nvSpPr>
        <p:spPr>
          <a:xfrm>
            <a:off x="8719640" y="11938000"/>
            <a:ext cx="12702" cy="127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65" name="Shape 40"/>
          <p:cNvSpPr/>
          <p:nvPr/>
        </p:nvSpPr>
        <p:spPr>
          <a:xfrm>
            <a:off x="8719640" y="11950700"/>
            <a:ext cx="12702" cy="381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66" name="Shape 41"/>
          <p:cNvSpPr/>
          <p:nvPr/>
        </p:nvSpPr>
        <p:spPr>
          <a:xfrm>
            <a:off x="2641930" y="7988300"/>
            <a:ext cx="6147568" cy="3556000"/>
          </a:xfrm>
          <a:prstGeom prst="rect">
            <a:avLst/>
          </a:prstGeom>
          <a:noFill/>
          <a:ln/>
        </p:spPr>
      </p:sp>
      <p:pic>
        <p:nvPicPr>
          <p:cNvPr id="67" name="Image 23" descr=" 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629229" y="8636000"/>
            <a:ext cx="6096762" cy="3302000"/>
          </a:xfrm>
          <a:prstGeom prst="rect">
            <a:avLst/>
          </a:prstGeom>
        </p:spPr>
      </p:pic>
      <p:pic>
        <p:nvPicPr>
          <p:cNvPr id="68" name="Image 24" descr=" 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24329" y="8624770"/>
            <a:ext cx="6107591" cy="2905849"/>
          </a:xfrm>
          <a:prstGeom prst="rect">
            <a:avLst/>
          </a:prstGeom>
        </p:spPr>
      </p:pic>
      <p:sp>
        <p:nvSpPr>
          <p:cNvPr id="69" name="Shape 42"/>
          <p:cNvSpPr/>
          <p:nvPr/>
        </p:nvSpPr>
        <p:spPr>
          <a:xfrm>
            <a:off x="5614102" y="101727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70" name="Shape 43"/>
          <p:cNvSpPr/>
          <p:nvPr/>
        </p:nvSpPr>
        <p:spPr>
          <a:xfrm>
            <a:off x="7150994" y="94107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71" name="Shape 44"/>
          <p:cNvSpPr/>
          <p:nvPr/>
        </p:nvSpPr>
        <p:spPr>
          <a:xfrm>
            <a:off x="4089911" y="108585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72" name="Shape 45"/>
          <p:cNvSpPr/>
          <p:nvPr/>
        </p:nvSpPr>
        <p:spPr>
          <a:xfrm>
            <a:off x="8687886" y="85979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73" name="Shape 46"/>
          <p:cNvSpPr/>
          <p:nvPr/>
        </p:nvSpPr>
        <p:spPr>
          <a:xfrm>
            <a:off x="2603825" y="114808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74" name="Text 47"/>
          <p:cNvSpPr/>
          <p:nvPr/>
        </p:nvSpPr>
        <p:spPr>
          <a:xfrm>
            <a:off x="1244756" y="1174750"/>
            <a:ext cx="4784265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- 1) 목표시장</a:t>
            </a:r>
            <a:endParaRPr lang="en-US" sz="2600" dirty="0"/>
          </a:p>
        </p:txBody>
      </p:sp>
      <p:sp>
        <p:nvSpPr>
          <p:cNvPr id="75" name="Shape 48"/>
          <p:cNvSpPr/>
          <p:nvPr/>
        </p:nvSpPr>
        <p:spPr>
          <a:xfrm>
            <a:off x="21567296" y="1143000"/>
            <a:ext cx="1524191" cy="571500"/>
          </a:xfrm>
          <a:prstGeom prst="rect">
            <a:avLst/>
          </a:prstGeom>
          <a:noFill/>
          <a:ln/>
        </p:spPr>
      </p:sp>
      <p:pic>
        <p:nvPicPr>
          <p:cNvPr id="76" name="Image 25" descr=" 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650490" y="1140968"/>
            <a:ext cx="422712" cy="421843"/>
          </a:xfrm>
          <a:prstGeom prst="rect">
            <a:avLst/>
          </a:prstGeom>
        </p:spPr>
      </p:pic>
      <p:pic>
        <p:nvPicPr>
          <p:cNvPr id="77" name="Image 26" descr=" ">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1567296" y="1143000"/>
            <a:ext cx="1035179" cy="571500"/>
          </a:xfrm>
          <a:prstGeom prst="rect">
            <a:avLst/>
          </a:prstGeom>
        </p:spPr>
      </p:pic>
      <p:sp>
        <p:nvSpPr>
          <p:cNvPr id="78" name="Shape 49"/>
          <p:cNvSpPr/>
          <p:nvPr/>
        </p:nvSpPr>
        <p:spPr>
          <a:xfrm>
            <a:off x="1905238" y="7277100"/>
            <a:ext cx="7100187" cy="736600"/>
          </a:xfrm>
          <a:prstGeom prst="rect">
            <a:avLst/>
          </a:prstGeom>
          <a:noFill/>
          <a:ln/>
        </p:spPr>
      </p:sp>
      <p:pic>
        <p:nvPicPr>
          <p:cNvPr id="79" name="Image 27" descr=" 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05238" y="7340600"/>
            <a:ext cx="609676" cy="609600"/>
          </a:xfrm>
          <a:prstGeom prst="rect">
            <a:avLst/>
          </a:prstGeom>
        </p:spPr>
      </p:pic>
      <p:pic>
        <p:nvPicPr>
          <p:cNvPr id="80" name="Image 28" descr=" ">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43343" y="7397750"/>
            <a:ext cx="533467" cy="495305"/>
          </a:xfrm>
          <a:prstGeom prst="rect">
            <a:avLst/>
          </a:prstGeom>
        </p:spPr>
      </p:pic>
      <p:sp>
        <p:nvSpPr>
          <p:cNvPr id="81" name="Text 50"/>
          <p:cNvSpPr/>
          <p:nvPr/>
        </p:nvSpPr>
        <p:spPr>
          <a:xfrm>
            <a:off x="2591124" y="7277100"/>
            <a:ext cx="646510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-24" kern="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2020년 국내 IoT 시장 규모(과기정통부)를 바탕으로</a:t>
            </a:r>
            <a:endParaRPr lang="en-US" sz="2400" dirty="0"/>
          </a:p>
          <a:p>
            <a:pPr algn="ctr" indent="0" marL="0">
              <a:lnSpc>
                <a:spcPts val="2880"/>
              </a:lnSpc>
              <a:buNone/>
            </a:pPr>
            <a:r>
              <a:rPr lang="en-US" sz="2400" spc="-24" kern="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CAGR 7.9% (IDC)로 하여 추산한 국내 IoT 시장 규모</a:t>
            </a:r>
            <a:endParaRPr lang="en-US" sz="2400" dirty="0"/>
          </a:p>
        </p:txBody>
      </p:sp>
      <p:pic>
        <p:nvPicPr>
          <p:cNvPr id="82" name="Image 29" descr=" 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48" y="381000"/>
            <a:ext cx="23624953" cy="12954000"/>
          </a:xfrm>
          <a:prstGeom prst="rect">
            <a:avLst/>
          </a:prstGeom>
        </p:spPr>
      </p:pic>
      <p:sp>
        <p:nvSpPr>
          <p:cNvPr id="83" name="Text 51"/>
          <p:cNvSpPr/>
          <p:nvPr/>
        </p:nvSpPr>
        <p:spPr>
          <a:xfrm>
            <a:off x="11977597" y="2264833"/>
            <a:ext cx="3433662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324조 원</a:t>
            </a:r>
            <a:endParaRPr lang="en-US" sz="6400" dirty="0"/>
          </a:p>
        </p:txBody>
      </p:sp>
      <p:sp>
        <p:nvSpPr>
          <p:cNvPr id="84" name="Text 52"/>
          <p:cNvSpPr/>
          <p:nvPr/>
        </p:nvSpPr>
        <p:spPr>
          <a:xfrm>
            <a:off x="3226203" y="2861733"/>
            <a:ext cx="2023786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5583FA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TAM</a:t>
            </a:r>
            <a:endParaRPr lang="en-US" sz="6400" dirty="0"/>
          </a:p>
        </p:txBody>
      </p:sp>
      <p:sp>
        <p:nvSpPr>
          <p:cNvPr id="85" name="Text 53"/>
          <p:cNvSpPr/>
          <p:nvPr/>
        </p:nvSpPr>
        <p:spPr>
          <a:xfrm>
            <a:off x="19166696" y="3852333"/>
            <a:ext cx="2074593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FC7937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SAM</a:t>
            </a:r>
            <a:endParaRPr lang="en-US" sz="6400" dirty="0"/>
          </a:p>
        </p:txBody>
      </p:sp>
      <p:sp>
        <p:nvSpPr>
          <p:cNvPr id="86" name="Text 54"/>
          <p:cNvSpPr/>
          <p:nvPr/>
        </p:nvSpPr>
        <p:spPr>
          <a:xfrm>
            <a:off x="19166696" y="7268633"/>
            <a:ext cx="2112697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E65768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SOM</a:t>
            </a:r>
            <a:endParaRPr lang="en-US" sz="6400" dirty="0"/>
          </a:p>
        </p:txBody>
      </p:sp>
      <p:sp>
        <p:nvSpPr>
          <p:cNvPr id="87" name="Text 55"/>
          <p:cNvSpPr/>
          <p:nvPr/>
        </p:nvSpPr>
        <p:spPr>
          <a:xfrm>
            <a:off x="13844730" y="4436533"/>
            <a:ext cx="3319348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142조 원</a:t>
            </a:r>
            <a:endParaRPr lang="en-US" sz="6400" dirty="0"/>
          </a:p>
        </p:txBody>
      </p:sp>
      <p:sp>
        <p:nvSpPr>
          <p:cNvPr id="88" name="Text 56"/>
          <p:cNvSpPr/>
          <p:nvPr/>
        </p:nvSpPr>
        <p:spPr>
          <a:xfrm>
            <a:off x="14098762" y="7675033"/>
            <a:ext cx="2569955" cy="1286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000000">
                    <a:alpha val="100000"/>
                  </a:srgbClr>
                </a:solidFill>
                <a:latin typeface="Pretendard Black" pitchFamily="34" charset="0"/>
                <a:ea typeface="Pretendard Black" pitchFamily="34" charset="-122"/>
                <a:cs typeface="Pretendard Black" pitchFamily="34" charset="-120"/>
              </a:rPr>
              <a:t>220억</a:t>
            </a:r>
            <a:endParaRPr lang="en-US" sz="6400" dirty="0"/>
          </a:p>
        </p:txBody>
      </p:sp>
      <p:sp>
        <p:nvSpPr>
          <p:cNvPr id="89" name="Shape 57"/>
          <p:cNvSpPr/>
          <p:nvPr/>
        </p:nvSpPr>
        <p:spPr>
          <a:xfrm>
            <a:off x="8421153" y="1625600"/>
            <a:ext cx="10161270" cy="101600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sp>
        <p:nvSpPr>
          <p:cNvPr id="90" name="Shape 58"/>
          <p:cNvSpPr/>
          <p:nvPr/>
        </p:nvSpPr>
        <p:spPr>
          <a:xfrm>
            <a:off x="12041105" y="3721100"/>
            <a:ext cx="6338092" cy="63373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sp>
        <p:nvSpPr>
          <p:cNvPr id="91" name="Shape 59"/>
          <p:cNvSpPr/>
          <p:nvPr/>
        </p:nvSpPr>
        <p:spPr>
          <a:xfrm>
            <a:off x="13641505" y="6705600"/>
            <a:ext cx="3149994" cy="3149600"/>
          </a:xfrm>
          <a:prstGeom prst="ellipse">
            <a:avLst/>
          </a:prstGeom>
          <a:noFill/>
          <a:ln w="50800">
            <a:solidFill>
              <a:srgbClr val="000000"/>
            </a:solidFill>
            <a:prstDash val="solid"/>
          </a:ln>
        </p:spPr>
      </p:sp>
      <p:pic>
        <p:nvPicPr>
          <p:cNvPr id="92" name="Image 30" descr=" ">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335667" y="3162300"/>
            <a:ext cx="609676" cy="609600"/>
          </a:xfrm>
          <a:prstGeom prst="rect">
            <a:avLst/>
          </a:prstGeom>
        </p:spPr>
      </p:pic>
      <p:pic>
        <p:nvPicPr>
          <p:cNvPr id="93" name="Image 31" descr=" ">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855432" y="3331634"/>
            <a:ext cx="3920561" cy="270933"/>
          </a:xfrm>
          <a:prstGeom prst="rect">
            <a:avLst/>
          </a:prstGeom>
        </p:spPr>
      </p:pic>
      <p:sp>
        <p:nvSpPr>
          <p:cNvPr id="94" name="Text 60"/>
          <p:cNvSpPr/>
          <p:nvPr/>
        </p:nvSpPr>
        <p:spPr>
          <a:xfrm>
            <a:off x="3188098" y="4089400"/>
            <a:ext cx="4454023" cy="2548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2025년 예측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IoT 스마트 홈 및 플랫폼시장 규모 CAGR 16.7%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(Omdia)</a:t>
            </a:r>
            <a:endParaRPr lang="en-US" sz="3200" dirty="0"/>
          </a:p>
        </p:txBody>
      </p:sp>
      <p:sp>
        <p:nvSpPr>
          <p:cNvPr id="95" name="Text 61"/>
          <p:cNvSpPr/>
          <p:nvPr/>
        </p:nvSpPr>
        <p:spPr>
          <a:xfrm>
            <a:off x="19128591" y="5092700"/>
            <a:ext cx="4454023" cy="2065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2023년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Bold" pitchFamily="34" charset="0"/>
                <a:ea typeface="Work Sans Bold" pitchFamily="34" charset="-122"/>
                <a:cs typeface="Work Sans Bold" pitchFamily="34" charset="-120"/>
              </a:rPr>
              <a:t>Matter 기기는 전체 IoT 기기의 44%</a:t>
            </a:r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 전망</a:t>
            </a:r>
            <a:endParaRPr lang="en-US" sz="3200" dirty="0"/>
          </a:p>
          <a:p>
            <a:pPr algn="l" indent="0" marL="0">
              <a:lnSpc>
                <a:spcPts val="3840"/>
              </a:lnSpc>
              <a:buNone/>
            </a:pPr>
            <a:r>
              <a:rPr lang="en-US" sz="3200" spc="-32" kern="0" dirty="0">
                <a:solidFill>
                  <a:srgbClr val="000000">
                    <a:alpha val="100000"/>
                  </a:srgbClr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(Omdia)</a:t>
            </a:r>
            <a:endParaRPr lang="en-US" sz="3200" dirty="0"/>
          </a:p>
        </p:txBody>
      </p:sp>
      <p:sp>
        <p:nvSpPr>
          <p:cNvPr id="96" name="Shape 62"/>
          <p:cNvSpPr/>
          <p:nvPr/>
        </p:nvSpPr>
        <p:spPr>
          <a:xfrm rot="10800000">
            <a:off x="17010266" y="4178964"/>
            <a:ext cx="611649" cy="613812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97" name="Shape 63"/>
          <p:cNvSpPr/>
          <p:nvPr/>
        </p:nvSpPr>
        <p:spPr>
          <a:xfrm>
            <a:off x="17744118" y="4279900"/>
            <a:ext cx="469959" cy="355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pic>
        <p:nvPicPr>
          <p:cNvPr id="98" name="Image 32" descr=" ">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7180609" y="4350404"/>
            <a:ext cx="1651864" cy="270933"/>
          </a:xfrm>
          <a:prstGeom prst="rect">
            <a:avLst/>
          </a:prstGeom>
        </p:spPr>
      </p:pic>
      <p:sp>
        <p:nvSpPr>
          <p:cNvPr id="99" name="Shape 64"/>
          <p:cNvSpPr/>
          <p:nvPr/>
        </p:nvSpPr>
        <p:spPr>
          <a:xfrm rot="10800000">
            <a:off x="16411356" y="7618871"/>
            <a:ext cx="611649" cy="613812"/>
          </a:xfrm>
          <a:prstGeom prst="ellipse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100" name="Shape 65"/>
          <p:cNvSpPr/>
          <p:nvPr/>
        </p:nvSpPr>
        <p:spPr>
          <a:xfrm>
            <a:off x="17147143" y="7696200"/>
            <a:ext cx="1613102" cy="3556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pic>
        <p:nvPicPr>
          <p:cNvPr id="101" name="Image 33" descr=" ">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6528995" y="7738533"/>
            <a:ext cx="2243951" cy="270933"/>
          </a:xfrm>
          <a:prstGeom prst="rect">
            <a:avLst/>
          </a:prstGeom>
        </p:spPr>
      </p:pic>
      <p:sp>
        <p:nvSpPr>
          <p:cNvPr id="102" name="Shape 66"/>
          <p:cNvSpPr/>
          <p:nvPr/>
        </p:nvSpPr>
        <p:spPr>
          <a:xfrm>
            <a:off x="1282860" y="6921500"/>
            <a:ext cx="8357645" cy="5778500"/>
          </a:xfrm>
          <a:prstGeom prst="roundRect">
            <a:avLst>
              <a:gd name="adj" fmla="val 5222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635000" dist="56796" dir="3806097">
              <a:srgbClr val="000000">
                <a:alpha val="20000"/>
              </a:srgbClr>
            </a:outerShdw>
          </a:effectLst>
        </p:spPr>
      </p:sp>
      <p:pic>
        <p:nvPicPr>
          <p:cNvPr id="103" name="Image 34" descr=" 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629229" y="8623300"/>
            <a:ext cx="6096762" cy="3327400"/>
          </a:xfrm>
          <a:prstGeom prst="rect">
            <a:avLst/>
          </a:prstGeom>
        </p:spPr>
      </p:pic>
      <p:pic>
        <p:nvPicPr>
          <p:cNvPr id="104" name="Image 35" descr=" ">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629229" y="8623300"/>
            <a:ext cx="6096762" cy="3327400"/>
          </a:xfrm>
          <a:prstGeom prst="rect">
            <a:avLst/>
          </a:prstGeom>
        </p:spPr>
      </p:pic>
      <p:sp>
        <p:nvSpPr>
          <p:cNvPr id="105" name="Shape 67"/>
          <p:cNvSpPr/>
          <p:nvPr/>
        </p:nvSpPr>
        <p:spPr>
          <a:xfrm>
            <a:off x="2629229" y="8623300"/>
            <a:ext cx="6096762" cy="3327400"/>
          </a:xfrm>
          <a:prstGeom prst="rect">
            <a:avLst/>
          </a:prstGeom>
          <a:noFill/>
          <a:ln/>
        </p:spPr>
      </p:sp>
      <p:sp>
        <p:nvSpPr>
          <p:cNvPr id="106" name="Shape 68"/>
          <p:cNvSpPr/>
          <p:nvPr/>
        </p:nvSpPr>
        <p:spPr>
          <a:xfrm>
            <a:off x="2629229" y="862330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107" name="Text 69"/>
          <p:cNvSpPr/>
          <p:nvPr/>
        </p:nvSpPr>
        <p:spPr>
          <a:xfrm>
            <a:off x="2006851" y="850900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18조 원</a:t>
            </a:r>
            <a:endParaRPr lang="en-US" sz="1200" dirty="0"/>
          </a:p>
        </p:txBody>
      </p:sp>
      <p:pic>
        <p:nvPicPr>
          <p:cNvPr id="108" name="Image 36" descr=" ">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629229" y="8623300"/>
            <a:ext cx="6096762" cy="0"/>
          </a:xfrm>
          <a:prstGeom prst="rect">
            <a:avLst/>
          </a:prstGeom>
        </p:spPr>
      </p:pic>
      <p:pic>
        <p:nvPicPr>
          <p:cNvPr id="109" name="Image 37" descr=" ">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29229" y="8623300"/>
            <a:ext cx="6096762" cy="12700"/>
          </a:xfrm>
          <a:prstGeom prst="rect">
            <a:avLst/>
          </a:prstGeom>
        </p:spPr>
      </p:pic>
      <p:sp>
        <p:nvSpPr>
          <p:cNvPr id="110" name="Shape 70"/>
          <p:cNvSpPr/>
          <p:nvPr/>
        </p:nvSpPr>
        <p:spPr>
          <a:xfrm>
            <a:off x="2629229" y="928624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111" name="Text 71"/>
          <p:cNvSpPr/>
          <p:nvPr/>
        </p:nvSpPr>
        <p:spPr>
          <a:xfrm>
            <a:off x="2019552" y="9171940"/>
            <a:ext cx="508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17조 원</a:t>
            </a:r>
            <a:endParaRPr lang="en-US" sz="1200" dirty="0"/>
          </a:p>
        </p:txBody>
      </p:sp>
      <p:pic>
        <p:nvPicPr>
          <p:cNvPr id="112" name="Image 38" descr=" ">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629229" y="9286240"/>
            <a:ext cx="6096762" cy="0"/>
          </a:xfrm>
          <a:prstGeom prst="rect">
            <a:avLst/>
          </a:prstGeom>
        </p:spPr>
      </p:pic>
      <p:pic>
        <p:nvPicPr>
          <p:cNvPr id="113" name="Image 39" descr=" ">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2629229" y="9286240"/>
            <a:ext cx="6096762" cy="12700"/>
          </a:xfrm>
          <a:prstGeom prst="rect">
            <a:avLst/>
          </a:prstGeom>
        </p:spPr>
      </p:pic>
      <p:sp>
        <p:nvSpPr>
          <p:cNvPr id="114" name="Shape 72"/>
          <p:cNvSpPr/>
          <p:nvPr/>
        </p:nvSpPr>
        <p:spPr>
          <a:xfrm>
            <a:off x="2629229" y="994918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115" name="Text 73"/>
          <p:cNvSpPr/>
          <p:nvPr/>
        </p:nvSpPr>
        <p:spPr>
          <a:xfrm>
            <a:off x="2006851" y="983488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16조 원</a:t>
            </a:r>
            <a:endParaRPr lang="en-US" sz="1200" dirty="0"/>
          </a:p>
        </p:txBody>
      </p:sp>
      <p:pic>
        <p:nvPicPr>
          <p:cNvPr id="116" name="Image 40" descr=" ">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629229" y="9949180"/>
            <a:ext cx="6096762" cy="0"/>
          </a:xfrm>
          <a:prstGeom prst="rect">
            <a:avLst/>
          </a:prstGeom>
        </p:spPr>
      </p:pic>
      <p:pic>
        <p:nvPicPr>
          <p:cNvPr id="117" name="Image 41" descr=" ">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629229" y="9949180"/>
            <a:ext cx="6096762" cy="12700"/>
          </a:xfrm>
          <a:prstGeom prst="rect">
            <a:avLst/>
          </a:prstGeom>
        </p:spPr>
      </p:pic>
      <p:sp>
        <p:nvSpPr>
          <p:cNvPr id="118" name="Shape 74"/>
          <p:cNvSpPr/>
          <p:nvPr/>
        </p:nvSpPr>
        <p:spPr>
          <a:xfrm>
            <a:off x="2629229" y="1061212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119" name="Text 75"/>
          <p:cNvSpPr/>
          <p:nvPr/>
        </p:nvSpPr>
        <p:spPr>
          <a:xfrm>
            <a:off x="2006851" y="1049782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15조 원</a:t>
            </a:r>
            <a:endParaRPr lang="en-US" sz="1200" dirty="0"/>
          </a:p>
        </p:txBody>
      </p:sp>
      <p:pic>
        <p:nvPicPr>
          <p:cNvPr id="120" name="Image 42" descr=" ">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2629229" y="10612120"/>
            <a:ext cx="6096762" cy="0"/>
          </a:xfrm>
          <a:prstGeom prst="rect">
            <a:avLst/>
          </a:prstGeom>
        </p:spPr>
      </p:pic>
      <p:pic>
        <p:nvPicPr>
          <p:cNvPr id="121" name="Image 43" descr=" ">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629229" y="10612120"/>
            <a:ext cx="6096762" cy="12700"/>
          </a:xfrm>
          <a:prstGeom prst="rect">
            <a:avLst/>
          </a:prstGeom>
        </p:spPr>
      </p:pic>
      <p:sp>
        <p:nvSpPr>
          <p:cNvPr id="122" name="Shape 76"/>
          <p:cNvSpPr/>
          <p:nvPr/>
        </p:nvSpPr>
        <p:spPr>
          <a:xfrm>
            <a:off x="2629229" y="11275060"/>
            <a:ext cx="6096762" cy="662940"/>
          </a:xfrm>
          <a:prstGeom prst="rect">
            <a:avLst/>
          </a:prstGeom>
          <a:noFill/>
          <a:ln/>
        </p:spPr>
      </p:sp>
      <p:sp>
        <p:nvSpPr>
          <p:cNvPr id="123" name="Text 77"/>
          <p:cNvSpPr/>
          <p:nvPr/>
        </p:nvSpPr>
        <p:spPr>
          <a:xfrm>
            <a:off x="2006851" y="1116076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14조 원</a:t>
            </a:r>
            <a:endParaRPr lang="en-US" sz="1200" dirty="0"/>
          </a:p>
        </p:txBody>
      </p:sp>
      <p:pic>
        <p:nvPicPr>
          <p:cNvPr id="124" name="Image 44" descr=" ">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2629229" y="11275060"/>
            <a:ext cx="6096762" cy="0"/>
          </a:xfrm>
          <a:prstGeom prst="rect">
            <a:avLst/>
          </a:prstGeom>
        </p:spPr>
      </p:pic>
      <p:pic>
        <p:nvPicPr>
          <p:cNvPr id="125" name="Image 45" descr=" ">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629229" y="11275060"/>
            <a:ext cx="6096762" cy="12700"/>
          </a:xfrm>
          <a:prstGeom prst="rect">
            <a:avLst/>
          </a:prstGeom>
        </p:spPr>
      </p:pic>
      <p:sp>
        <p:nvSpPr>
          <p:cNvPr id="126" name="Shape 78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sp>
        <p:nvSpPr>
          <p:cNvPr id="127" name="Text 79"/>
          <p:cNvSpPr/>
          <p:nvPr/>
        </p:nvSpPr>
        <p:spPr>
          <a:xfrm>
            <a:off x="2006851" y="11823700"/>
            <a:ext cx="5207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13조 원</a:t>
            </a:r>
            <a:endParaRPr lang="en-US" sz="1200" dirty="0"/>
          </a:p>
        </p:txBody>
      </p:sp>
      <p:sp>
        <p:nvSpPr>
          <p:cNvPr id="128" name="Shape 80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sp>
        <p:nvSpPr>
          <p:cNvPr id="129" name="Shape 81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30" name="Shape 82"/>
          <p:cNvSpPr/>
          <p:nvPr/>
        </p:nvSpPr>
        <p:spPr>
          <a:xfrm>
            <a:off x="2629229" y="11938000"/>
            <a:ext cx="6096762" cy="12700"/>
          </a:xfrm>
          <a:prstGeom prst="rect">
            <a:avLst/>
          </a:prstGeom>
          <a:noFill/>
          <a:ln/>
        </p:spPr>
      </p:sp>
      <p:pic>
        <p:nvPicPr>
          <p:cNvPr id="131" name="Image 46" descr=" ">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629229" y="11938000"/>
            <a:ext cx="12702" cy="12700"/>
          </a:xfrm>
          <a:prstGeom prst="rect">
            <a:avLst/>
          </a:prstGeom>
        </p:spPr>
      </p:pic>
      <p:sp>
        <p:nvSpPr>
          <p:cNvPr id="132" name="Text 83"/>
          <p:cNvSpPr/>
          <p:nvPr/>
        </p:nvSpPr>
        <p:spPr>
          <a:xfrm>
            <a:off x="2311689" y="12026900"/>
            <a:ext cx="6350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2020-01</a:t>
            </a:r>
            <a:endParaRPr lang="en-US" sz="1200" dirty="0"/>
          </a:p>
        </p:txBody>
      </p:sp>
      <p:pic>
        <p:nvPicPr>
          <p:cNvPr id="133" name="Image 47" descr=" ">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2629229" y="11938000"/>
            <a:ext cx="12702" cy="12700"/>
          </a:xfrm>
          <a:prstGeom prst="rect">
            <a:avLst/>
          </a:prstGeom>
        </p:spPr>
      </p:pic>
      <p:sp>
        <p:nvSpPr>
          <p:cNvPr id="134" name="Shape 84"/>
          <p:cNvSpPr/>
          <p:nvPr/>
        </p:nvSpPr>
        <p:spPr>
          <a:xfrm>
            <a:off x="2629229" y="11938000"/>
            <a:ext cx="12702" cy="127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sp>
        <p:nvSpPr>
          <p:cNvPr id="135" name="Shape 85"/>
          <p:cNvSpPr/>
          <p:nvPr/>
        </p:nvSpPr>
        <p:spPr>
          <a:xfrm>
            <a:off x="2629229" y="11950700"/>
            <a:ext cx="12702" cy="38100"/>
          </a:xfrm>
          <a:prstGeom prst="rect">
            <a:avLst/>
          </a:prstGeom>
          <a:solidFill>
            <a:srgbClr val="000000">
              <a:alpha val="40000"/>
            </a:srgbClr>
          </a:solidFill>
          <a:ln/>
        </p:spPr>
      </p:sp>
      <p:pic>
        <p:nvPicPr>
          <p:cNvPr id="136" name="Image 48" descr=" ">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2641930" y="11938000"/>
            <a:ext cx="3042030" cy="12700"/>
          </a:xfrm>
          <a:prstGeom prst="rect">
            <a:avLst/>
          </a:prstGeom>
        </p:spPr>
      </p:pic>
      <p:sp>
        <p:nvSpPr>
          <p:cNvPr id="137" name="Text 86"/>
          <p:cNvSpPr/>
          <p:nvPr/>
        </p:nvSpPr>
        <p:spPr>
          <a:xfrm>
            <a:off x="5360070" y="12026900"/>
            <a:ext cx="6350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2022-01</a:t>
            </a:r>
            <a:endParaRPr lang="en-US" sz="1200" dirty="0"/>
          </a:p>
        </p:txBody>
      </p:sp>
      <p:pic>
        <p:nvPicPr>
          <p:cNvPr id="138" name="Image 49" descr=" ">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1930" y="11938000"/>
            <a:ext cx="3048381" cy="12700"/>
          </a:xfrm>
          <a:prstGeom prst="rect">
            <a:avLst/>
          </a:prstGeom>
        </p:spPr>
      </p:pic>
      <p:sp>
        <p:nvSpPr>
          <p:cNvPr id="139" name="Shape 87"/>
          <p:cNvSpPr/>
          <p:nvPr/>
        </p:nvSpPr>
        <p:spPr>
          <a:xfrm>
            <a:off x="5677610" y="11938000"/>
            <a:ext cx="12702" cy="127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140" name="Shape 88"/>
          <p:cNvSpPr/>
          <p:nvPr/>
        </p:nvSpPr>
        <p:spPr>
          <a:xfrm>
            <a:off x="5677610" y="11950700"/>
            <a:ext cx="12702" cy="381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pic>
        <p:nvPicPr>
          <p:cNvPr id="141" name="Image 50" descr=" ">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5683960" y="11938000"/>
            <a:ext cx="3042030" cy="12700"/>
          </a:xfrm>
          <a:prstGeom prst="rect">
            <a:avLst/>
          </a:prstGeom>
        </p:spPr>
      </p:pic>
      <p:sp>
        <p:nvSpPr>
          <p:cNvPr id="142" name="Text 89"/>
          <p:cNvSpPr/>
          <p:nvPr/>
        </p:nvSpPr>
        <p:spPr>
          <a:xfrm>
            <a:off x="8402100" y="12026900"/>
            <a:ext cx="647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2024-01</a:t>
            </a:r>
            <a:endParaRPr lang="en-US" sz="1200" dirty="0"/>
          </a:p>
        </p:txBody>
      </p:sp>
      <p:pic>
        <p:nvPicPr>
          <p:cNvPr id="143" name="Image 51" descr=" ">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683960" y="11938000"/>
            <a:ext cx="3048381" cy="12700"/>
          </a:xfrm>
          <a:prstGeom prst="rect">
            <a:avLst/>
          </a:prstGeom>
        </p:spPr>
      </p:pic>
      <p:sp>
        <p:nvSpPr>
          <p:cNvPr id="144" name="Shape 90"/>
          <p:cNvSpPr/>
          <p:nvPr/>
        </p:nvSpPr>
        <p:spPr>
          <a:xfrm>
            <a:off x="8719640" y="11938000"/>
            <a:ext cx="12702" cy="127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145" name="Shape 91"/>
          <p:cNvSpPr/>
          <p:nvPr/>
        </p:nvSpPr>
        <p:spPr>
          <a:xfrm>
            <a:off x="8719640" y="11950700"/>
            <a:ext cx="12702" cy="38100"/>
          </a:xfrm>
          <a:prstGeom prst="rect">
            <a:avLst/>
          </a:prstGeom>
          <a:solidFill>
            <a:srgbClr val="000000">
              <a:alpha val="20000"/>
            </a:srgbClr>
          </a:solidFill>
          <a:ln/>
        </p:spPr>
      </p:sp>
      <p:sp>
        <p:nvSpPr>
          <p:cNvPr id="146" name="Shape 92"/>
          <p:cNvSpPr/>
          <p:nvPr/>
        </p:nvSpPr>
        <p:spPr>
          <a:xfrm>
            <a:off x="2641930" y="7988300"/>
            <a:ext cx="6147568" cy="3556000"/>
          </a:xfrm>
          <a:prstGeom prst="rect">
            <a:avLst/>
          </a:prstGeom>
          <a:noFill/>
          <a:ln/>
        </p:spPr>
      </p:sp>
      <p:pic>
        <p:nvPicPr>
          <p:cNvPr id="147" name="Image 52" descr=" ">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629229" y="8636000"/>
            <a:ext cx="6096762" cy="3302000"/>
          </a:xfrm>
          <a:prstGeom prst="rect">
            <a:avLst/>
          </a:prstGeom>
        </p:spPr>
      </p:pic>
      <p:pic>
        <p:nvPicPr>
          <p:cNvPr id="148" name="Image 53" descr=" ">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624329" y="8624770"/>
            <a:ext cx="6107591" cy="2905849"/>
          </a:xfrm>
          <a:prstGeom prst="rect">
            <a:avLst/>
          </a:prstGeom>
        </p:spPr>
      </p:pic>
      <p:sp>
        <p:nvSpPr>
          <p:cNvPr id="149" name="Shape 93"/>
          <p:cNvSpPr/>
          <p:nvPr/>
        </p:nvSpPr>
        <p:spPr>
          <a:xfrm>
            <a:off x="5614102" y="101727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150" name="Shape 94"/>
          <p:cNvSpPr/>
          <p:nvPr/>
        </p:nvSpPr>
        <p:spPr>
          <a:xfrm>
            <a:off x="7150994" y="94107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151" name="Shape 95"/>
          <p:cNvSpPr/>
          <p:nvPr/>
        </p:nvSpPr>
        <p:spPr>
          <a:xfrm>
            <a:off x="4089911" y="108585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152" name="Shape 96"/>
          <p:cNvSpPr/>
          <p:nvPr/>
        </p:nvSpPr>
        <p:spPr>
          <a:xfrm>
            <a:off x="8687886" y="85979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153" name="Shape 97"/>
          <p:cNvSpPr/>
          <p:nvPr/>
        </p:nvSpPr>
        <p:spPr>
          <a:xfrm>
            <a:off x="2603825" y="11480800"/>
            <a:ext cx="63508" cy="63500"/>
          </a:xfrm>
          <a:prstGeom prst="ellipse">
            <a:avLst/>
          </a:prstGeom>
          <a:solidFill>
            <a:srgbClr val="FFFFFF">
              <a:alpha val="100000"/>
            </a:srgbClr>
          </a:solidFill>
          <a:ln w="25400">
            <a:solidFill>
              <a:srgbClr val="58D764"/>
            </a:solidFill>
            <a:prstDash val="solid"/>
          </a:ln>
        </p:spPr>
      </p:sp>
      <p:sp>
        <p:nvSpPr>
          <p:cNvPr id="154" name="Text 98"/>
          <p:cNvSpPr/>
          <p:nvPr/>
        </p:nvSpPr>
        <p:spPr>
          <a:xfrm>
            <a:off x="1244756" y="1174750"/>
            <a:ext cx="4784265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- 1) 목표시장</a:t>
            </a:r>
            <a:endParaRPr lang="en-US" sz="2600" dirty="0"/>
          </a:p>
        </p:txBody>
      </p:sp>
      <p:sp>
        <p:nvSpPr>
          <p:cNvPr id="155" name="Shape 99"/>
          <p:cNvSpPr/>
          <p:nvPr/>
        </p:nvSpPr>
        <p:spPr>
          <a:xfrm>
            <a:off x="21567296" y="1143000"/>
            <a:ext cx="1524191" cy="571500"/>
          </a:xfrm>
          <a:prstGeom prst="rect">
            <a:avLst/>
          </a:prstGeom>
          <a:noFill/>
          <a:ln/>
        </p:spPr>
      </p:sp>
      <p:pic>
        <p:nvPicPr>
          <p:cNvPr id="156" name="Image 54" descr=" ">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2650490" y="1140968"/>
            <a:ext cx="422712" cy="421843"/>
          </a:xfrm>
          <a:prstGeom prst="rect">
            <a:avLst/>
          </a:prstGeom>
        </p:spPr>
      </p:pic>
      <p:pic>
        <p:nvPicPr>
          <p:cNvPr id="157" name="Image 55" descr=" ">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1567296" y="1143000"/>
            <a:ext cx="1035179" cy="571500"/>
          </a:xfrm>
          <a:prstGeom prst="rect">
            <a:avLst/>
          </a:prstGeom>
        </p:spPr>
      </p:pic>
      <p:sp>
        <p:nvSpPr>
          <p:cNvPr id="158" name="Shape 100"/>
          <p:cNvSpPr/>
          <p:nvPr/>
        </p:nvSpPr>
        <p:spPr>
          <a:xfrm>
            <a:off x="1905238" y="7277100"/>
            <a:ext cx="7100187" cy="736600"/>
          </a:xfrm>
          <a:prstGeom prst="rect">
            <a:avLst/>
          </a:prstGeom>
          <a:noFill/>
          <a:ln/>
        </p:spPr>
      </p:sp>
      <p:pic>
        <p:nvPicPr>
          <p:cNvPr id="159" name="Image 56" descr=" ">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1905238" y="7340600"/>
            <a:ext cx="609676" cy="609600"/>
          </a:xfrm>
          <a:prstGeom prst="rect">
            <a:avLst/>
          </a:prstGeom>
        </p:spPr>
      </p:pic>
      <p:pic>
        <p:nvPicPr>
          <p:cNvPr id="160" name="Image 57" descr=" ">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943343" y="7397750"/>
            <a:ext cx="533467" cy="495305"/>
          </a:xfrm>
          <a:prstGeom prst="rect">
            <a:avLst/>
          </a:prstGeom>
        </p:spPr>
      </p:pic>
      <p:sp>
        <p:nvSpPr>
          <p:cNvPr id="161" name="Text 101"/>
          <p:cNvSpPr/>
          <p:nvPr/>
        </p:nvSpPr>
        <p:spPr>
          <a:xfrm>
            <a:off x="2591124" y="7277100"/>
            <a:ext cx="6465108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-24" kern="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2020년 국내 IoT 시장 규모(과기정통부)를 바탕으로</a:t>
            </a:r>
            <a:endParaRPr lang="en-US" sz="2400" dirty="0"/>
          </a:p>
          <a:p>
            <a:pPr algn="ctr" indent="0" marL="0">
              <a:lnSpc>
                <a:spcPts val="2880"/>
              </a:lnSpc>
              <a:buNone/>
            </a:pPr>
            <a:r>
              <a:rPr lang="en-US" sz="2400" spc="-24" kern="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CAGR 7.9% (IDC)로 하여 추산한 국내 IoT 시장 규모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2095" y="762000"/>
            <a:ext cx="22926365" cy="3022600"/>
          </a:xfrm>
          <a:prstGeom prst="roundRect">
            <a:avLst>
              <a:gd name="adj" fmla="val 9983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397175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- 2 경쟁사 분석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397175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국내·외 소매 IoT 업체 분석</a:t>
            </a:r>
            <a:endParaRPr lang="en-US" sz="5600" dirty="0"/>
          </a:p>
        </p:txBody>
      </p:sp>
      <p:sp>
        <p:nvSpPr>
          <p:cNvPr id="5" name="Text 3"/>
          <p:cNvSpPr/>
          <p:nvPr/>
        </p:nvSpPr>
        <p:spPr>
          <a:xfrm>
            <a:off x="1397175" y="2882900"/>
            <a:ext cx="22392899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전체 IoT 출하량의 44%가 Matter 기기가 될 것으로 예상되지만, 아직 국내에 Matter를 지원하는 IoT 업체는 없습니다.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62095" y="13335000"/>
            <a:ext cx="381048" cy="381000"/>
          </a:xfrm>
          <a:prstGeom prst="rect">
            <a:avLst/>
          </a:prstGeom>
          <a:solidFill>
            <a:srgbClr val="D9D9D9">
              <a:alpha val="10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2044956" y="6777567"/>
            <a:ext cx="859474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Matter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2108464" y="5609167"/>
            <a:ext cx="745160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브랜드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2210076" y="793326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가격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697779" y="8961967"/>
            <a:ext cx="1469150" cy="897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Provisioning</a:t>
            </a:r>
            <a:endParaRPr lang="en-US" sz="2000" dirty="0"/>
          </a:p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method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210076" y="1025736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특징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956044" y="11362267"/>
            <a:ext cx="1037296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기업 소재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3886686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077210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15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22534" y="5411470"/>
            <a:ext cx="1249457" cy="812800"/>
          </a:xfrm>
          <a:prstGeom prst="rect">
            <a:avLst/>
          </a:prstGeom>
        </p:spPr>
      </p:pic>
      <p:pic>
        <p:nvPicPr>
          <p:cNvPr id="16" name="Image 1" descr=" 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210" y="6569710"/>
            <a:ext cx="1740117" cy="81280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4077210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18" name="Text 14"/>
          <p:cNvSpPr/>
          <p:nvPr/>
        </p:nvSpPr>
        <p:spPr>
          <a:xfrm>
            <a:off x="4470959" y="7939617"/>
            <a:ext cx="1037296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아주 높음</a:t>
            </a:r>
            <a:endParaRPr lang="en-US" sz="2000" dirty="0"/>
          </a:p>
        </p:txBody>
      </p:sp>
      <p:sp>
        <p:nvSpPr>
          <p:cNvPr id="19" name="Shape 15"/>
          <p:cNvSpPr/>
          <p:nvPr/>
        </p:nvSpPr>
        <p:spPr>
          <a:xfrm>
            <a:off x="4077210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20" name="Text 16"/>
          <p:cNvSpPr/>
          <p:nvPr/>
        </p:nvSpPr>
        <p:spPr>
          <a:xfrm>
            <a:off x="3734267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21" name="Shape 17"/>
          <p:cNvSpPr/>
          <p:nvPr/>
        </p:nvSpPr>
        <p:spPr>
          <a:xfrm>
            <a:off x="4077210" y="10195560"/>
            <a:ext cx="1740117" cy="510540"/>
          </a:xfrm>
          <a:prstGeom prst="rect">
            <a:avLst/>
          </a:prstGeom>
          <a:noFill/>
          <a:ln/>
        </p:spPr>
      </p:sp>
      <p:pic>
        <p:nvPicPr>
          <p:cNvPr id="22" name="Image 2" descr=" 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818" y="10044430"/>
            <a:ext cx="812902" cy="812800"/>
          </a:xfrm>
          <a:prstGeom prst="rect">
            <a:avLst/>
          </a:prstGeom>
        </p:spPr>
      </p:pic>
      <p:pic>
        <p:nvPicPr>
          <p:cNvPr id="23" name="Image 3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7027" y="10120630"/>
            <a:ext cx="660483" cy="6604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3734267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해외</a:t>
            </a:r>
            <a:endParaRPr lang="en-US" sz="2400" dirty="0"/>
          </a:p>
        </p:txBody>
      </p:sp>
      <p:sp>
        <p:nvSpPr>
          <p:cNvPr id="25" name="Shape 19"/>
          <p:cNvSpPr/>
          <p:nvPr/>
        </p:nvSpPr>
        <p:spPr>
          <a:xfrm>
            <a:off x="6261883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26" name="Shape 20"/>
          <p:cNvSpPr/>
          <p:nvPr/>
        </p:nvSpPr>
        <p:spPr>
          <a:xfrm>
            <a:off x="6452406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27" name="Image 4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2555" y="5602947"/>
            <a:ext cx="1539819" cy="429846"/>
          </a:xfrm>
          <a:prstGeom prst="rect">
            <a:avLst/>
          </a:prstGeom>
        </p:spPr>
      </p:pic>
      <p:pic>
        <p:nvPicPr>
          <p:cNvPr id="28" name="Image 5" descr=" 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406" y="6569710"/>
            <a:ext cx="1740117" cy="812800"/>
          </a:xfrm>
          <a:prstGeom prst="rect">
            <a:avLst/>
          </a:prstGeom>
        </p:spPr>
      </p:pic>
      <p:sp>
        <p:nvSpPr>
          <p:cNvPr id="29" name="Shape 21"/>
          <p:cNvSpPr/>
          <p:nvPr/>
        </p:nvSpPr>
        <p:spPr>
          <a:xfrm>
            <a:off x="6452406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30" name="Text 22"/>
          <p:cNvSpPr/>
          <p:nvPr/>
        </p:nvSpPr>
        <p:spPr>
          <a:xfrm>
            <a:off x="6846156" y="7939617"/>
            <a:ext cx="1037296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아주 높음</a:t>
            </a:r>
            <a:endParaRPr lang="en-US" sz="2000" dirty="0"/>
          </a:p>
        </p:txBody>
      </p:sp>
      <p:sp>
        <p:nvSpPr>
          <p:cNvPr id="31" name="Shape 23"/>
          <p:cNvSpPr/>
          <p:nvPr/>
        </p:nvSpPr>
        <p:spPr>
          <a:xfrm>
            <a:off x="6452406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32" name="Text 24"/>
          <p:cNvSpPr/>
          <p:nvPr/>
        </p:nvSpPr>
        <p:spPr>
          <a:xfrm>
            <a:off x="6109464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33" name="Shape 25"/>
          <p:cNvSpPr/>
          <p:nvPr/>
        </p:nvSpPr>
        <p:spPr>
          <a:xfrm>
            <a:off x="6452406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34" name="Text 26"/>
          <p:cNvSpPr/>
          <p:nvPr/>
        </p:nvSpPr>
        <p:spPr>
          <a:xfrm>
            <a:off x="6109464" y="1020953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Thread 지원</a:t>
            </a:r>
            <a:endParaRPr lang="en-US" sz="2400" dirty="0"/>
          </a:p>
        </p:txBody>
      </p:sp>
      <p:sp>
        <p:nvSpPr>
          <p:cNvPr id="35" name="Text 27"/>
          <p:cNvSpPr/>
          <p:nvPr/>
        </p:nvSpPr>
        <p:spPr>
          <a:xfrm>
            <a:off x="6109464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해외</a:t>
            </a:r>
            <a:endParaRPr lang="en-US" sz="2400" dirty="0"/>
          </a:p>
        </p:txBody>
      </p:sp>
      <p:sp>
        <p:nvSpPr>
          <p:cNvPr id="36" name="Shape 28"/>
          <p:cNvSpPr/>
          <p:nvPr/>
        </p:nvSpPr>
        <p:spPr>
          <a:xfrm>
            <a:off x="8637080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37" name="Shape 29"/>
          <p:cNvSpPr/>
          <p:nvPr/>
        </p:nvSpPr>
        <p:spPr>
          <a:xfrm>
            <a:off x="8827603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38" name="Image 6" descr=" 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8551" y="5563870"/>
            <a:ext cx="1778222" cy="508000"/>
          </a:xfrm>
          <a:prstGeom prst="rect">
            <a:avLst/>
          </a:prstGeom>
        </p:spPr>
      </p:pic>
      <p:pic>
        <p:nvPicPr>
          <p:cNvPr id="39" name="Image 7" descr=" 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7603" y="6569710"/>
            <a:ext cx="1740117" cy="812800"/>
          </a:xfrm>
          <a:prstGeom prst="rect">
            <a:avLst/>
          </a:prstGeom>
        </p:spPr>
      </p:pic>
      <p:sp>
        <p:nvSpPr>
          <p:cNvPr id="40" name="Shape 30"/>
          <p:cNvSpPr/>
          <p:nvPr/>
        </p:nvSpPr>
        <p:spPr>
          <a:xfrm>
            <a:off x="8827603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41" name="Text 31"/>
          <p:cNvSpPr/>
          <p:nvPr/>
        </p:nvSpPr>
        <p:spPr>
          <a:xfrm>
            <a:off x="9475384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높음</a:t>
            </a:r>
            <a:endParaRPr lang="en-US" sz="2000" dirty="0"/>
          </a:p>
        </p:txBody>
      </p:sp>
      <p:sp>
        <p:nvSpPr>
          <p:cNvPr id="42" name="Shape 32"/>
          <p:cNvSpPr/>
          <p:nvPr/>
        </p:nvSpPr>
        <p:spPr>
          <a:xfrm>
            <a:off x="8827603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43" name="Text 33"/>
          <p:cNvSpPr/>
          <p:nvPr/>
        </p:nvSpPr>
        <p:spPr>
          <a:xfrm>
            <a:off x="8484660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44" name="Shape 34"/>
          <p:cNvSpPr/>
          <p:nvPr/>
        </p:nvSpPr>
        <p:spPr>
          <a:xfrm>
            <a:off x="8827603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45" name="Text 35"/>
          <p:cNvSpPr/>
          <p:nvPr/>
        </p:nvSpPr>
        <p:spPr>
          <a:xfrm>
            <a:off x="8484660" y="9968230"/>
            <a:ext cx="242600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Zigbee 사용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전용 허브 필요</a:t>
            </a:r>
            <a:endParaRPr lang="en-US" sz="2400" dirty="0"/>
          </a:p>
        </p:txBody>
      </p:sp>
      <p:sp>
        <p:nvSpPr>
          <p:cNvPr id="46" name="Text 36"/>
          <p:cNvSpPr/>
          <p:nvPr/>
        </p:nvSpPr>
        <p:spPr>
          <a:xfrm>
            <a:off x="8484660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해외</a:t>
            </a:r>
            <a:endParaRPr lang="en-US" sz="2400" dirty="0"/>
          </a:p>
        </p:txBody>
      </p:sp>
      <p:sp>
        <p:nvSpPr>
          <p:cNvPr id="47" name="Shape 37"/>
          <p:cNvSpPr/>
          <p:nvPr/>
        </p:nvSpPr>
        <p:spPr>
          <a:xfrm>
            <a:off x="11012276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48" name="Shape 38"/>
          <p:cNvSpPr/>
          <p:nvPr/>
        </p:nvSpPr>
        <p:spPr>
          <a:xfrm>
            <a:off x="11202800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49" name="Image 8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02800" y="5487670"/>
            <a:ext cx="1740117" cy="660400"/>
          </a:xfrm>
          <a:prstGeom prst="rect">
            <a:avLst/>
          </a:prstGeom>
        </p:spPr>
      </p:pic>
      <p:pic>
        <p:nvPicPr>
          <p:cNvPr id="50" name="Image 9" descr=" 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2800" y="6569710"/>
            <a:ext cx="1740117" cy="812800"/>
          </a:xfrm>
          <a:prstGeom prst="rect">
            <a:avLst/>
          </a:prstGeom>
        </p:spPr>
      </p:pic>
      <p:sp>
        <p:nvSpPr>
          <p:cNvPr id="51" name="Shape 39"/>
          <p:cNvSpPr/>
          <p:nvPr/>
        </p:nvSpPr>
        <p:spPr>
          <a:xfrm>
            <a:off x="11202800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52" name="Text 40"/>
          <p:cNvSpPr/>
          <p:nvPr/>
        </p:nvSpPr>
        <p:spPr>
          <a:xfrm>
            <a:off x="11850581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중하</a:t>
            </a:r>
            <a:endParaRPr lang="en-US" sz="2000" dirty="0"/>
          </a:p>
        </p:txBody>
      </p:sp>
      <p:sp>
        <p:nvSpPr>
          <p:cNvPr id="53" name="Shape 41"/>
          <p:cNvSpPr/>
          <p:nvPr/>
        </p:nvSpPr>
        <p:spPr>
          <a:xfrm>
            <a:off x="11202800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54" name="Text 42"/>
          <p:cNvSpPr/>
          <p:nvPr/>
        </p:nvSpPr>
        <p:spPr>
          <a:xfrm>
            <a:off x="10859857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55" name="Shape 43"/>
          <p:cNvSpPr/>
          <p:nvPr/>
        </p:nvSpPr>
        <p:spPr>
          <a:xfrm>
            <a:off x="11202800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56" name="Text 44"/>
          <p:cNvSpPr/>
          <p:nvPr/>
        </p:nvSpPr>
        <p:spPr>
          <a:xfrm>
            <a:off x="10859857" y="9968230"/>
            <a:ext cx="242600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Matter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도입 중</a:t>
            </a:r>
            <a:endParaRPr lang="en-US" sz="2400" dirty="0"/>
          </a:p>
        </p:txBody>
      </p:sp>
      <p:sp>
        <p:nvSpPr>
          <p:cNvPr id="57" name="Text 45"/>
          <p:cNvSpPr/>
          <p:nvPr/>
        </p:nvSpPr>
        <p:spPr>
          <a:xfrm>
            <a:off x="10859857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해외</a:t>
            </a:r>
            <a:endParaRPr lang="en-US" sz="2400" dirty="0"/>
          </a:p>
        </p:txBody>
      </p:sp>
      <p:sp>
        <p:nvSpPr>
          <p:cNvPr id="58" name="Shape 46"/>
          <p:cNvSpPr/>
          <p:nvPr/>
        </p:nvSpPr>
        <p:spPr>
          <a:xfrm>
            <a:off x="13387473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59" name="Shape 47"/>
          <p:cNvSpPr/>
          <p:nvPr/>
        </p:nvSpPr>
        <p:spPr>
          <a:xfrm>
            <a:off x="13577997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60" name="Image 10" descr=" 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041605" y="5411470"/>
            <a:ext cx="812902" cy="812800"/>
          </a:xfrm>
          <a:prstGeom prst="rect">
            <a:avLst/>
          </a:prstGeom>
        </p:spPr>
      </p:pic>
      <p:pic>
        <p:nvPicPr>
          <p:cNvPr id="61" name="Image 11" descr=" 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77997" y="6569710"/>
            <a:ext cx="1740117" cy="812800"/>
          </a:xfrm>
          <a:prstGeom prst="rect">
            <a:avLst/>
          </a:prstGeom>
        </p:spPr>
      </p:pic>
      <p:sp>
        <p:nvSpPr>
          <p:cNvPr id="62" name="Shape 48"/>
          <p:cNvSpPr/>
          <p:nvPr/>
        </p:nvSpPr>
        <p:spPr>
          <a:xfrm>
            <a:off x="13577997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63" name="Text 49"/>
          <p:cNvSpPr/>
          <p:nvPr/>
        </p:nvSpPr>
        <p:spPr>
          <a:xfrm>
            <a:off x="14225778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중상</a:t>
            </a:r>
            <a:endParaRPr lang="en-US" sz="2000" dirty="0"/>
          </a:p>
        </p:txBody>
      </p:sp>
      <p:sp>
        <p:nvSpPr>
          <p:cNvPr id="64" name="Shape 50"/>
          <p:cNvSpPr/>
          <p:nvPr/>
        </p:nvSpPr>
        <p:spPr>
          <a:xfrm>
            <a:off x="13577997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65" name="Text 51"/>
          <p:cNvSpPr/>
          <p:nvPr/>
        </p:nvSpPr>
        <p:spPr>
          <a:xfrm>
            <a:off x="13235054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66" name="Shape 52"/>
          <p:cNvSpPr/>
          <p:nvPr/>
        </p:nvSpPr>
        <p:spPr>
          <a:xfrm>
            <a:off x="13577997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67" name="Text 53"/>
          <p:cNvSpPr/>
          <p:nvPr/>
        </p:nvSpPr>
        <p:spPr>
          <a:xfrm>
            <a:off x="13235054" y="1020953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 생산</a:t>
            </a:r>
            <a:endParaRPr lang="en-US" sz="2400" dirty="0"/>
          </a:p>
        </p:txBody>
      </p:sp>
      <p:sp>
        <p:nvSpPr>
          <p:cNvPr id="68" name="Text 54"/>
          <p:cNvSpPr/>
          <p:nvPr/>
        </p:nvSpPr>
        <p:spPr>
          <a:xfrm>
            <a:off x="13235054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</a:t>
            </a:r>
            <a:endParaRPr lang="en-US" sz="2400" dirty="0"/>
          </a:p>
        </p:txBody>
      </p:sp>
      <p:sp>
        <p:nvSpPr>
          <p:cNvPr id="69" name="Shape 55"/>
          <p:cNvSpPr/>
          <p:nvPr/>
        </p:nvSpPr>
        <p:spPr>
          <a:xfrm>
            <a:off x="15762670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70" name="Shape 56"/>
          <p:cNvSpPr/>
          <p:nvPr/>
        </p:nvSpPr>
        <p:spPr>
          <a:xfrm>
            <a:off x="15953194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71" name="Image 12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16802" y="5411470"/>
            <a:ext cx="812902" cy="812800"/>
          </a:xfrm>
          <a:prstGeom prst="rect">
            <a:avLst/>
          </a:prstGeom>
        </p:spPr>
      </p:pic>
      <p:pic>
        <p:nvPicPr>
          <p:cNvPr id="72" name="Image 13" descr=" 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953194" y="6569710"/>
            <a:ext cx="1740117" cy="812800"/>
          </a:xfrm>
          <a:prstGeom prst="rect">
            <a:avLst/>
          </a:prstGeom>
        </p:spPr>
      </p:pic>
      <p:sp>
        <p:nvSpPr>
          <p:cNvPr id="73" name="Shape 57"/>
          <p:cNvSpPr/>
          <p:nvPr/>
        </p:nvSpPr>
        <p:spPr>
          <a:xfrm>
            <a:off x="15953194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74" name="Text 58"/>
          <p:cNvSpPr/>
          <p:nvPr/>
        </p:nvSpPr>
        <p:spPr>
          <a:xfrm>
            <a:off x="16600975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중간</a:t>
            </a:r>
            <a:endParaRPr lang="en-US" sz="2000" dirty="0"/>
          </a:p>
        </p:txBody>
      </p:sp>
      <p:sp>
        <p:nvSpPr>
          <p:cNvPr id="75" name="Shape 59"/>
          <p:cNvSpPr/>
          <p:nvPr/>
        </p:nvSpPr>
        <p:spPr>
          <a:xfrm>
            <a:off x="15953194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76" name="Text 60"/>
          <p:cNvSpPr/>
          <p:nvPr/>
        </p:nvSpPr>
        <p:spPr>
          <a:xfrm>
            <a:off x="15610251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77" name="Shape 61"/>
          <p:cNvSpPr/>
          <p:nvPr/>
        </p:nvSpPr>
        <p:spPr>
          <a:xfrm>
            <a:off x="15953194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78" name="Text 62"/>
          <p:cNvSpPr/>
          <p:nvPr/>
        </p:nvSpPr>
        <p:spPr>
          <a:xfrm>
            <a:off x="15610251" y="9968230"/>
            <a:ext cx="242600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Tuva 파트너</a:t>
            </a:r>
            <a:endParaRPr lang="en-US" sz="2400" dirty="0"/>
          </a:p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Open API 제공</a:t>
            </a:r>
            <a:endParaRPr lang="en-US" sz="2400" dirty="0"/>
          </a:p>
        </p:txBody>
      </p:sp>
      <p:sp>
        <p:nvSpPr>
          <p:cNvPr id="79" name="Text 63"/>
          <p:cNvSpPr/>
          <p:nvPr/>
        </p:nvSpPr>
        <p:spPr>
          <a:xfrm>
            <a:off x="15610251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</a:t>
            </a:r>
            <a:endParaRPr lang="en-US" sz="2400" dirty="0"/>
          </a:p>
        </p:txBody>
      </p:sp>
      <p:sp>
        <p:nvSpPr>
          <p:cNvPr id="80" name="Shape 64"/>
          <p:cNvSpPr/>
          <p:nvPr/>
        </p:nvSpPr>
        <p:spPr>
          <a:xfrm>
            <a:off x="18137867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81" name="Shape 65"/>
          <p:cNvSpPr/>
          <p:nvPr/>
        </p:nvSpPr>
        <p:spPr>
          <a:xfrm>
            <a:off x="18328391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pic>
        <p:nvPicPr>
          <p:cNvPr id="82" name="Image 14" descr=" 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302988" y="5563870"/>
            <a:ext cx="1790924" cy="508000"/>
          </a:xfrm>
          <a:prstGeom prst="rect">
            <a:avLst/>
          </a:prstGeom>
        </p:spPr>
      </p:pic>
      <p:pic>
        <p:nvPicPr>
          <p:cNvPr id="83" name="Image 15" descr=" 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328391" y="6569710"/>
            <a:ext cx="1740117" cy="812800"/>
          </a:xfrm>
          <a:prstGeom prst="rect">
            <a:avLst/>
          </a:prstGeom>
        </p:spPr>
      </p:pic>
      <p:sp>
        <p:nvSpPr>
          <p:cNvPr id="84" name="Shape 66"/>
          <p:cNvSpPr/>
          <p:nvPr/>
        </p:nvSpPr>
        <p:spPr>
          <a:xfrm>
            <a:off x="18328391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85" name="Text 67"/>
          <p:cNvSpPr/>
          <p:nvPr/>
        </p:nvSpPr>
        <p:spPr>
          <a:xfrm>
            <a:off x="18976172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중상</a:t>
            </a:r>
            <a:endParaRPr lang="en-US" sz="2000" dirty="0"/>
          </a:p>
        </p:txBody>
      </p:sp>
      <p:sp>
        <p:nvSpPr>
          <p:cNvPr id="86" name="Shape 68"/>
          <p:cNvSpPr/>
          <p:nvPr/>
        </p:nvSpPr>
        <p:spPr>
          <a:xfrm>
            <a:off x="18328391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87" name="Text 69"/>
          <p:cNvSpPr/>
          <p:nvPr/>
        </p:nvSpPr>
        <p:spPr>
          <a:xfrm>
            <a:off x="17985448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자체 앱 사용</a:t>
            </a:r>
            <a:endParaRPr lang="en-US" sz="2400" dirty="0"/>
          </a:p>
        </p:txBody>
      </p:sp>
      <p:sp>
        <p:nvSpPr>
          <p:cNvPr id="88" name="Shape 70"/>
          <p:cNvSpPr/>
          <p:nvPr/>
        </p:nvSpPr>
        <p:spPr>
          <a:xfrm>
            <a:off x="18328391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89" name="Text 71"/>
          <p:cNvSpPr/>
          <p:nvPr/>
        </p:nvSpPr>
        <p:spPr>
          <a:xfrm>
            <a:off x="17985448" y="1020953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 생산</a:t>
            </a:r>
            <a:endParaRPr lang="en-US" sz="2400" dirty="0"/>
          </a:p>
        </p:txBody>
      </p:sp>
      <p:sp>
        <p:nvSpPr>
          <p:cNvPr id="90" name="Text 72"/>
          <p:cNvSpPr/>
          <p:nvPr/>
        </p:nvSpPr>
        <p:spPr>
          <a:xfrm>
            <a:off x="17985448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</a:t>
            </a:r>
            <a:endParaRPr lang="en-US" sz="2400" dirty="0"/>
          </a:p>
        </p:txBody>
      </p:sp>
      <p:sp>
        <p:nvSpPr>
          <p:cNvPr id="91" name="Shape 73"/>
          <p:cNvSpPr/>
          <p:nvPr/>
        </p:nvSpPr>
        <p:spPr>
          <a:xfrm>
            <a:off x="20513064" y="5054600"/>
            <a:ext cx="2121165" cy="7289800"/>
          </a:xfrm>
          <a:prstGeom prst="roundRect">
            <a:avLst>
              <a:gd name="adj" fmla="val 14226"/>
            </a:avLst>
          </a:prstGeom>
          <a:noFill/>
          <a:ln w="25400">
            <a:solidFill>
              <a:srgbClr val="000000">
                <a:alpha val="80000"/>
              </a:srgbClr>
            </a:solidFill>
            <a:prstDash val="solid"/>
          </a:ln>
        </p:spPr>
      </p:sp>
      <p:sp>
        <p:nvSpPr>
          <p:cNvPr id="92" name="Shape 74"/>
          <p:cNvSpPr/>
          <p:nvPr/>
        </p:nvSpPr>
        <p:spPr>
          <a:xfrm>
            <a:off x="20703588" y="5562600"/>
            <a:ext cx="1740117" cy="510540"/>
          </a:xfrm>
          <a:prstGeom prst="roundRect">
            <a:avLst>
              <a:gd name="adj" fmla="val 39403"/>
            </a:avLst>
          </a:prstGeom>
          <a:noFill/>
          <a:ln/>
        </p:spPr>
      </p:sp>
      <p:sp>
        <p:nvSpPr>
          <p:cNvPr id="93" name="Shape 75"/>
          <p:cNvSpPr/>
          <p:nvPr/>
        </p:nvSpPr>
        <p:spPr>
          <a:xfrm>
            <a:off x="20875059" y="5557520"/>
            <a:ext cx="1397175" cy="520700"/>
          </a:xfrm>
          <a:prstGeom prst="rect">
            <a:avLst/>
          </a:prstGeom>
          <a:noFill/>
          <a:ln/>
        </p:spPr>
      </p:sp>
      <p:pic>
        <p:nvPicPr>
          <p:cNvPr id="94" name="Image 16" descr=" 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867991" y="5555668"/>
            <a:ext cx="387485" cy="384346"/>
          </a:xfrm>
          <a:prstGeom prst="rect">
            <a:avLst/>
          </a:prstGeom>
        </p:spPr>
      </p:pic>
      <p:pic>
        <p:nvPicPr>
          <p:cNvPr id="95" name="Image 17" descr=" 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875059" y="5557520"/>
            <a:ext cx="948910" cy="520700"/>
          </a:xfrm>
          <a:prstGeom prst="rect">
            <a:avLst/>
          </a:prstGeom>
        </p:spPr>
      </p:pic>
      <p:pic>
        <p:nvPicPr>
          <p:cNvPr id="96" name="Image 18" descr=" 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703588" y="6569710"/>
            <a:ext cx="1740117" cy="812800"/>
          </a:xfrm>
          <a:prstGeom prst="rect">
            <a:avLst/>
          </a:prstGeom>
        </p:spPr>
      </p:pic>
      <p:sp>
        <p:nvSpPr>
          <p:cNvPr id="97" name="Shape 76"/>
          <p:cNvSpPr/>
          <p:nvPr/>
        </p:nvSpPr>
        <p:spPr>
          <a:xfrm>
            <a:off x="20703588" y="787908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98" name="Text 77"/>
          <p:cNvSpPr/>
          <p:nvPr/>
        </p:nvSpPr>
        <p:spPr>
          <a:xfrm>
            <a:off x="21351369" y="7939617"/>
            <a:ext cx="5292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2000" dirty="0">
                <a:solidFill>
                  <a:srgbClr val="000000">
                    <a:alpha val="100000"/>
                  </a:srgbClr>
                </a:solidFill>
                <a:latin typeface="Pretendard Regular" pitchFamily="34" charset="0"/>
                <a:ea typeface="Pretendard Regular" pitchFamily="34" charset="-122"/>
                <a:cs typeface="Pretendard Regular" pitchFamily="34" charset="-120"/>
              </a:rPr>
              <a:t>중하</a:t>
            </a:r>
            <a:endParaRPr lang="en-US" sz="2000" dirty="0"/>
          </a:p>
        </p:txBody>
      </p:sp>
      <p:sp>
        <p:nvSpPr>
          <p:cNvPr id="99" name="Shape 78"/>
          <p:cNvSpPr/>
          <p:nvPr/>
        </p:nvSpPr>
        <p:spPr>
          <a:xfrm>
            <a:off x="20703588" y="903732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100" name="Text 79"/>
          <p:cNvSpPr/>
          <p:nvPr/>
        </p:nvSpPr>
        <p:spPr>
          <a:xfrm>
            <a:off x="20360645" y="905129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앱 불필요</a:t>
            </a:r>
            <a:endParaRPr lang="en-US" sz="2400" dirty="0"/>
          </a:p>
        </p:txBody>
      </p:sp>
      <p:sp>
        <p:nvSpPr>
          <p:cNvPr id="101" name="Shape 80"/>
          <p:cNvSpPr/>
          <p:nvPr/>
        </p:nvSpPr>
        <p:spPr>
          <a:xfrm>
            <a:off x="20703588" y="10195560"/>
            <a:ext cx="1740117" cy="510540"/>
          </a:xfrm>
          <a:prstGeom prst="rect">
            <a:avLst/>
          </a:prstGeom>
          <a:noFill/>
          <a:ln/>
        </p:spPr>
      </p:sp>
      <p:sp>
        <p:nvSpPr>
          <p:cNvPr id="102" name="Text 81"/>
          <p:cNvSpPr/>
          <p:nvPr/>
        </p:nvSpPr>
        <p:spPr>
          <a:xfrm>
            <a:off x="20360645" y="1020953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중국, 국내 생산</a:t>
            </a:r>
            <a:endParaRPr lang="en-US" sz="2400" dirty="0"/>
          </a:p>
        </p:txBody>
      </p:sp>
      <p:sp>
        <p:nvSpPr>
          <p:cNvPr id="103" name="Text 82"/>
          <p:cNvSpPr/>
          <p:nvPr/>
        </p:nvSpPr>
        <p:spPr>
          <a:xfrm>
            <a:off x="20360645" y="11353800"/>
            <a:ext cx="2426003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SF Pro Regular" pitchFamily="34" charset="0"/>
                <a:ea typeface="SF Pro Regular" pitchFamily="34" charset="-122"/>
                <a:cs typeface="SF Pro Regular" pitchFamily="34" charset="-120"/>
              </a:rPr>
              <a:t>국내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50581" y="4940300"/>
            <a:ext cx="25403" cy="7429500"/>
          </a:xfrm>
          <a:prstGeom prst="rect">
            <a:avLst/>
          </a:prstGeom>
        </p:spPr>
      </p:pic>
      <p:pic>
        <p:nvPicPr>
          <p:cNvPr id="3" name="Image 1" descr=" 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1889" y="8636000"/>
            <a:ext cx="17464683" cy="254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249373" y="12644967"/>
            <a:ext cx="1189715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200" dirty="0">
                <a:solidFill>
                  <a:srgbClr val="070707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불편함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1249373" y="4212167"/>
            <a:ext cx="1189715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200" dirty="0">
                <a:solidFill>
                  <a:srgbClr val="070707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편리함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566529" y="8314267"/>
            <a:ext cx="1189715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4400"/>
              </a:lnSpc>
              <a:buNone/>
            </a:pPr>
            <a:r>
              <a:rPr lang="en-US" sz="3200" dirty="0">
                <a:solidFill>
                  <a:srgbClr val="070707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고비용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20932216" y="8314267"/>
            <a:ext cx="1189715" cy="694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200" dirty="0">
                <a:solidFill>
                  <a:srgbClr val="070707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저비용</a:t>
            </a:r>
            <a:endParaRPr lang="en-US" sz="3200" dirty="0"/>
          </a:p>
        </p:txBody>
      </p:sp>
      <p:pic>
        <p:nvPicPr>
          <p:cNvPr id="8" name="Image 2" descr=" 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18927" y="4673600"/>
            <a:ext cx="9513489" cy="341630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3679610" y="5943600"/>
            <a:ext cx="1638915" cy="635000"/>
          </a:xfrm>
          <a:prstGeom prst="rect">
            <a:avLst/>
          </a:prstGeom>
          <a:noFill/>
          <a:ln/>
        </p:spPr>
      </p:sp>
      <p:pic>
        <p:nvPicPr>
          <p:cNvPr id="10" name="Image 3" descr=" 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44335" y="5941342"/>
            <a:ext cx="454528" cy="468715"/>
          </a:xfrm>
          <a:prstGeom prst="rect">
            <a:avLst/>
          </a:prstGeom>
        </p:spPr>
      </p:pic>
      <p:pic>
        <p:nvPicPr>
          <p:cNvPr id="11" name="Image 4" descr=" 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79610" y="5943600"/>
            <a:ext cx="1113101" cy="635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534042" y="5486400"/>
            <a:ext cx="4585273" cy="1549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국내 최초                         IoT 제조</a:t>
            </a:r>
            <a:endParaRPr lang="en-US" sz="2400" dirty="0"/>
          </a:p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낮은 가격</a:t>
            </a:r>
            <a:endParaRPr lang="en-US" sz="2400" dirty="0"/>
          </a:p>
          <a:p>
            <a:pPr algn="l" lvl="1" marL="685800" indent="-342900">
              <a:lnSpc>
                <a:spcPts val="3840"/>
              </a:lnSpc>
              <a:buSzPct val="100000"/>
              <a:buChar char="•"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Wi-Fi 사용으로 허브 불필요</a:t>
            </a:r>
            <a:endParaRPr lang="en-US" sz="2400" dirty="0"/>
          </a:p>
        </p:txBody>
      </p:sp>
      <p:pic>
        <p:nvPicPr>
          <p:cNvPr id="13" name="Image 5" descr=" 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99562" y="5613400"/>
            <a:ext cx="1536892" cy="330200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16626378" y="8940800"/>
            <a:ext cx="3734267" cy="1714500"/>
          </a:xfrm>
          <a:prstGeom prst="rect">
            <a:avLst/>
          </a:prstGeom>
          <a:noFill/>
          <a:ln/>
        </p:spPr>
      </p:sp>
      <p:pic>
        <p:nvPicPr>
          <p:cNvPr id="15" name="Image 6" descr=" 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369421" y="8940800"/>
            <a:ext cx="2248181" cy="8509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6575572" y="9867900"/>
            <a:ext cx="3835879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최근 Matter 지원 발표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국내 진출까지는 시간 소요 예상</a:t>
            </a:r>
            <a:endParaRPr lang="en-US" sz="2400" dirty="0"/>
          </a:p>
        </p:txBody>
      </p:sp>
      <p:sp>
        <p:nvSpPr>
          <p:cNvPr id="17" name="Shape 8"/>
          <p:cNvSpPr/>
          <p:nvPr/>
        </p:nvSpPr>
        <p:spPr>
          <a:xfrm>
            <a:off x="16473959" y="11176000"/>
            <a:ext cx="3543743" cy="1536700"/>
          </a:xfrm>
          <a:prstGeom prst="rect">
            <a:avLst/>
          </a:prstGeom>
          <a:noFill/>
          <a:ln/>
        </p:spPr>
      </p:sp>
      <p:pic>
        <p:nvPicPr>
          <p:cNvPr id="18" name="Image 7" descr=" 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083635" y="11176000"/>
            <a:ext cx="2324391" cy="6731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6423153" y="11925300"/>
            <a:ext cx="364535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중국 ODM 방식으로 생산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미끼 상품 외의 가격은 비싼 편</a:t>
            </a:r>
            <a:endParaRPr lang="en-US" sz="2400" dirty="0"/>
          </a:p>
        </p:txBody>
      </p:sp>
      <p:sp>
        <p:nvSpPr>
          <p:cNvPr id="20" name="Shape 10"/>
          <p:cNvSpPr/>
          <p:nvPr/>
        </p:nvSpPr>
        <p:spPr>
          <a:xfrm>
            <a:off x="2794349" y="9258300"/>
            <a:ext cx="3391324" cy="2552700"/>
          </a:xfrm>
          <a:prstGeom prst="rect">
            <a:avLst/>
          </a:prstGeom>
          <a:noFill/>
          <a:ln/>
        </p:spPr>
      </p:sp>
      <p:pic>
        <p:nvPicPr>
          <p:cNvPr id="21" name="Image 8" descr=" 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21465" y="9258300"/>
            <a:ext cx="2337092" cy="16891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2743543" y="11023600"/>
            <a:ext cx="349293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필립스의 스마트 조명 브랜드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신뢰적인 포지셔닝</a:t>
            </a:r>
            <a:endParaRPr lang="en-US" sz="2400" dirty="0"/>
          </a:p>
        </p:txBody>
      </p:sp>
      <p:sp>
        <p:nvSpPr>
          <p:cNvPr id="23" name="Shape 12"/>
          <p:cNvSpPr/>
          <p:nvPr/>
        </p:nvSpPr>
        <p:spPr>
          <a:xfrm>
            <a:off x="11837880" y="8178800"/>
            <a:ext cx="2667333" cy="2159000"/>
          </a:xfrm>
          <a:prstGeom prst="rect">
            <a:avLst/>
          </a:prstGeom>
          <a:noFill/>
          <a:ln/>
        </p:spPr>
      </p:sp>
      <p:pic>
        <p:nvPicPr>
          <p:cNvPr id="24" name="Image 9" descr=" 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536467" y="8178800"/>
            <a:ext cx="1270159" cy="12700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1787073" y="9525000"/>
            <a:ext cx="2768946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국내 스마트 플러그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출하량 1위(180만 대)</a:t>
            </a:r>
            <a:endParaRPr lang="en-US" sz="2400" dirty="0"/>
          </a:p>
        </p:txBody>
      </p:sp>
      <p:sp>
        <p:nvSpPr>
          <p:cNvPr id="26" name="Shape 14"/>
          <p:cNvSpPr/>
          <p:nvPr/>
        </p:nvSpPr>
        <p:spPr>
          <a:xfrm>
            <a:off x="12193524" y="10541000"/>
            <a:ext cx="4102613" cy="2501900"/>
          </a:xfrm>
          <a:prstGeom prst="rect">
            <a:avLst/>
          </a:prstGeom>
          <a:noFill/>
          <a:ln/>
        </p:spPr>
      </p:sp>
      <p:pic>
        <p:nvPicPr>
          <p:cNvPr id="27" name="Image 10" descr=" 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609751" y="10541000"/>
            <a:ext cx="1270159" cy="12700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12142718" y="11938000"/>
            <a:ext cx="4204225" cy="12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Hej Home는 (주)고퀄의 브랜드로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2019년 Series A 50억 유치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2022년 투자 20억 유치</a:t>
            </a:r>
            <a:endParaRPr lang="en-US" sz="2400" dirty="0"/>
          </a:p>
        </p:txBody>
      </p:sp>
      <p:sp>
        <p:nvSpPr>
          <p:cNvPr id="29" name="Shape 16"/>
          <p:cNvSpPr/>
          <p:nvPr/>
        </p:nvSpPr>
        <p:spPr>
          <a:xfrm>
            <a:off x="4305838" y="5181600"/>
            <a:ext cx="2743543" cy="1993900"/>
          </a:xfrm>
          <a:prstGeom prst="rect">
            <a:avLst/>
          </a:prstGeom>
          <a:noFill/>
          <a:ln/>
        </p:spPr>
      </p:sp>
      <p:pic>
        <p:nvPicPr>
          <p:cNvPr id="30" name="Image 11" descr=" 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6362" y="5181600"/>
            <a:ext cx="2362495" cy="660400"/>
          </a:xfrm>
          <a:prstGeom prst="rect">
            <a:avLst/>
          </a:prstGeom>
        </p:spPr>
      </p:pic>
      <p:pic>
        <p:nvPicPr>
          <p:cNvPr id="31" name="Image 12" descr=" 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26603" y="5981700"/>
            <a:ext cx="1702013" cy="3302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4255032" y="6438900"/>
            <a:ext cx="2845156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Matter , Thread 지원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4~5 만원의 비싼 가격</a:t>
            </a:r>
            <a:endParaRPr lang="en-US" sz="2400" dirty="0"/>
          </a:p>
        </p:txBody>
      </p:sp>
      <p:sp>
        <p:nvSpPr>
          <p:cNvPr id="33" name="Shape 18"/>
          <p:cNvSpPr/>
          <p:nvPr/>
        </p:nvSpPr>
        <p:spPr>
          <a:xfrm>
            <a:off x="8040105" y="6057900"/>
            <a:ext cx="3277010" cy="1612900"/>
          </a:xfrm>
          <a:prstGeom prst="rect">
            <a:avLst/>
          </a:prstGeom>
          <a:noFill/>
          <a:ln/>
        </p:spPr>
      </p:sp>
      <p:pic>
        <p:nvPicPr>
          <p:cNvPr id="34" name="Image 13" descr=" 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02100" y="6057900"/>
            <a:ext cx="2553019" cy="749300"/>
          </a:xfrm>
          <a:prstGeom prst="rect">
            <a:avLst/>
          </a:prstGeom>
        </p:spPr>
      </p:pic>
      <p:sp>
        <p:nvSpPr>
          <p:cNvPr id="35" name="Text 19"/>
          <p:cNvSpPr/>
          <p:nvPr/>
        </p:nvSpPr>
        <p:spPr>
          <a:xfrm>
            <a:off x="7989299" y="6934200"/>
            <a:ext cx="3378622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zigbee 사용으로 허브 필요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dirty="0">
                <a:solidFill>
                  <a:srgbClr val="000000">
                    <a:alpha val="100000"/>
                  </a:srgbClr>
                </a:solidFill>
                <a:latin typeface="Pretendard Medium" pitchFamily="34" charset="0"/>
                <a:ea typeface="Pretendard Medium" pitchFamily="34" charset="-122"/>
                <a:cs typeface="Pretendard Medium" pitchFamily="34" charset="-120"/>
              </a:rPr>
              <a:t>3~4 만원의 가격</a:t>
            </a:r>
            <a:endParaRPr lang="en-US" sz="2400" dirty="0"/>
          </a:p>
        </p:txBody>
      </p:sp>
      <p:sp>
        <p:nvSpPr>
          <p:cNvPr id="36" name="Shape 20"/>
          <p:cNvSpPr/>
          <p:nvPr/>
        </p:nvSpPr>
        <p:spPr>
          <a:xfrm>
            <a:off x="774797" y="762000"/>
            <a:ext cx="22926365" cy="2324100"/>
          </a:xfrm>
          <a:prstGeom prst="roundRect">
            <a:avLst>
              <a:gd name="adj" fmla="val 12984"/>
            </a:avLst>
          </a:prstGeom>
          <a:solidFill>
            <a:srgbClr val="FFFFFF">
              <a:alpha val="100000"/>
            </a:srgbClr>
          </a:solidFill>
          <a:ln/>
          <a:effectLst>
            <a:outerShdw sx="100000" sy="100000" kx="0" ky="0" algn="bl" rotWithShape="0" blurRad="762000" dist="136783" dir="4091915">
              <a:srgbClr val="000000">
                <a:alpha val="10000"/>
              </a:srgbClr>
            </a:outerShdw>
          </a:effectLst>
        </p:spPr>
      </p:sp>
      <p:sp>
        <p:nvSpPr>
          <p:cNvPr id="37" name="Text 21"/>
          <p:cNvSpPr/>
          <p:nvPr/>
        </p:nvSpPr>
        <p:spPr>
          <a:xfrm>
            <a:off x="1409876" y="1143000"/>
            <a:ext cx="22401366" cy="61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4000"/>
              </a:lnSpc>
              <a:buSzPct val="100000"/>
              <a:buFont typeface="+mj-lt"/>
              <a:buAutoNum type="arabicPeriod" startAt="1"/>
            </a:pPr>
            <a:r>
              <a:rPr lang="en-US" sz="2600" spc="390" kern="0" dirty="0">
                <a:solidFill>
                  <a:srgbClr val="000000">
                    <a:alpha val="100000"/>
                  </a:srgbClr>
                </a:solidFill>
                <a:latin typeface="SF Pro Semibold" pitchFamily="34" charset="0"/>
                <a:ea typeface="SF Pro Semibold" pitchFamily="34" charset="-122"/>
                <a:cs typeface="SF Pro Semibold" pitchFamily="34" charset="-120"/>
              </a:rPr>
              <a:t>사업화 전략 - 2 경쟁사 분석</a:t>
            </a:r>
            <a:endParaRPr lang="en-US" sz="2600" dirty="0"/>
          </a:p>
        </p:txBody>
      </p:sp>
      <p:sp>
        <p:nvSpPr>
          <p:cNvPr id="38" name="Text 22"/>
          <p:cNvSpPr/>
          <p:nvPr/>
        </p:nvSpPr>
        <p:spPr>
          <a:xfrm>
            <a:off x="1409876" y="1841500"/>
            <a:ext cx="22528382" cy="1087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5600" dirty="0">
                <a:solidFill>
                  <a:srgbClr val="000000">
                    <a:alpha val="100000"/>
                  </a:srgbClr>
                </a:solidFill>
                <a:latin typeface="Pretendard Bold" pitchFamily="34" charset="0"/>
                <a:ea typeface="Pretendard Bold" pitchFamily="34" charset="-122"/>
                <a:cs typeface="Pretendard Bold" pitchFamily="34" charset="-120"/>
              </a:rPr>
              <a:t>저비용의 편리한 IoT 기기는 부족한 상태</a:t>
            </a:r>
            <a:endParaRPr lang="en-US" sz="5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2023-09-10T14:08:37Z</dcterms:created>
  <dcterms:modified xsi:type="dcterms:W3CDTF">2023-09-10T14:08:37Z</dcterms:modified>
</cp:coreProperties>
</file>